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p:regular r:id="rId21"/>
      <p:bold r:id="rId22"/>
      <p:italic r:id="rId23"/>
      <p:boldItalic r:id="rId24"/>
    </p:embeddedFont>
    <p:embeddedFont>
      <p:font typeface="Elsie"/>
      <p:regular r:id="rId25"/>
    </p:embeddedFont>
    <p:embeddedFont>
      <p:font typeface="Quattrocen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gan Kang"/>
  <p:cmAuthor clrIdx="1" id="1" initials="" lastIdx="1" name="Jeet Patel"/>
  <p:cmAuthor clrIdx="2" id="2" initials="" lastIdx="5" name="Noah Jacin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FE5647-6384-4F95-982F-B3276C8B3C51}">
  <a:tblStyle styleId="{13FE5647-6384-4F95-982F-B3276C8B3C5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QuattrocentoSans-regular.fntdata"/><Relationship Id="rId25" Type="http://schemas.openxmlformats.org/officeDocument/2006/relationships/font" Target="fonts/Elsie-regular.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QuattrocentoSans-boldItalic.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08T04:25:38.661">
    <p:pos x="6000" y="0"/>
    <p:text>Megan's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1-08T17:29:56.843">
    <p:pos x="105" y="599"/>
    <p:text>Jeets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11-04T04:55:02.694">
    <p:pos x="6000" y="0"/>
    <p:text>Alex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3-11-04T04:54:33.748">
    <p:pos x="6000" y="0"/>
    <p:text>Noahs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3-11-04T04:54:39.883">
    <p:pos x="6000" y="0"/>
    <p:text>Noahs slide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3-11-04T04:54:46.598">
    <p:pos x="6000" y="0"/>
    <p:text>Noahs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3-11-04T04:54:55.264">
    <p:pos x="6000" y="0"/>
    <p:text>Alex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6f90a38d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6f90a38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Compared to other competitors,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6f90a38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6f90a38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e904a4d9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e904a4d9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Differentiating Features:</a:t>
            </a:r>
            <a:br>
              <a:rPr lang="en"/>
            </a:br>
            <a:r>
              <a:rPr lang="en" sz="1200">
                <a:solidFill>
                  <a:schemeClr val="dk1"/>
                </a:solidFill>
                <a:latin typeface="Times New Roman"/>
                <a:ea typeface="Times New Roman"/>
                <a:cs typeface="Times New Roman"/>
                <a:sym typeface="Times New Roman"/>
              </a:rPr>
              <a:t>After analyzing existing solutions from competitors, customers place a huge importance on sensor accuracy, affordability, and a device that is simple to use. To address the concerns and differentiate ourselves in the market, AquaGrowth Solutions will offer a unique set of features including a complete set of sensors, unlimited plant profiles, educational content, and reusability.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b="1" lang="en"/>
              <a:t>User Centric Approach:</a:t>
            </a:r>
            <a:endParaRPr b="1"/>
          </a:p>
          <a:p>
            <a:pPr indent="0" lvl="0" marL="0" rtl="0" algn="l">
              <a:spcBef>
                <a:spcPts val="0"/>
              </a:spcBef>
              <a:spcAft>
                <a:spcPts val="0"/>
              </a:spcAft>
              <a:buNone/>
            </a:pPr>
            <a:r>
              <a:rPr lang="en"/>
              <a:t>To cater </a:t>
            </a:r>
            <a:r>
              <a:rPr lang="en"/>
              <a:t>towards</a:t>
            </a:r>
            <a:r>
              <a:rPr lang="en"/>
              <a:t>  our users needs and make our product appealing in the market, </a:t>
            </a:r>
            <a:r>
              <a:rPr lang="en" sz="1200">
                <a:solidFill>
                  <a:schemeClr val="dk1"/>
                </a:solidFill>
                <a:latin typeface="Times New Roman"/>
                <a:ea typeface="Times New Roman"/>
                <a:cs typeface="Times New Roman"/>
                <a:sym typeface="Times New Roman"/>
              </a:rPr>
              <a:t>moving forward, our focus will be on sensor accuracy and calibration to provide our users with reliable data. </a:t>
            </a:r>
            <a:r>
              <a:rPr lang="en" sz="1200">
                <a:solidFill>
                  <a:schemeClr val="dk1"/>
                </a:solidFill>
                <a:latin typeface="Times New Roman"/>
                <a:ea typeface="Times New Roman"/>
                <a:cs typeface="Times New Roman"/>
                <a:sym typeface="Times New Roman"/>
              </a:rPr>
              <a:t>Additionally, we will provide our users with educational content and exploring the integration of machine learning algorithms to recommend plant care suggestions.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Streamlined Gardening Experience:</a:t>
            </a:r>
            <a:endParaRPr b="1"/>
          </a:p>
          <a:p>
            <a:pPr indent="0" lvl="0" marL="0" rtl="0" algn="l">
              <a:spcBef>
                <a:spcPts val="0"/>
              </a:spcBef>
              <a:spcAft>
                <a:spcPts val="0"/>
              </a:spcAft>
              <a:buNone/>
            </a:pPr>
            <a:r>
              <a:rPr lang="en"/>
              <a:t>AquaGrowth Solutions intends to meet the needs of all gardeners by developing an easy to use solution. Whether our user is a veteran or just getting into gardening, our product will streamline the gardening experience.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e904a4d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e904a4d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e904a4d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e904a4d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6dcb4b3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6dcb4b3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6dcb4b32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6dcb4b32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Overview: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6dcb4b32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6dcb4b32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Overview: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6dcb4b32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6dcb4b32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Overview: </a:t>
            </a:r>
            <a:r>
              <a:rPr lang="en" sz="1200">
                <a:solidFill>
                  <a:schemeClr val="dk1"/>
                </a:solidFill>
                <a:latin typeface="Times New Roman"/>
                <a:ea typeface="Times New Roman"/>
                <a:cs typeface="Times New Roman"/>
                <a:sym typeface="Times New Roman"/>
              </a:rPr>
              <a:t>A soil moisture meter that connects to your phone via Bluetooth, displaying real-time temperature and humidity data. It provides information on your plants' properties and watering frequency, as well as soil temperature and humidity-zoe reference table. Lists preset data on the watering frequency, attributes and standard temperature and humidity ranges for 32 most common plants.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e904a4d9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e904a4d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6f90a38d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6f90a38d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e904a4d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e904a4d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bluetooth connectivity between the device and mobile application is challenging. Therefore we plan to use a Generic Attribute Profile approach that assigns a mobile application as a client and device as a peripheral to facilitate the data transfer between </a:t>
            </a:r>
            <a:r>
              <a:rPr lang="en"/>
              <a:t>the</a:t>
            </a:r>
            <a:r>
              <a:rPr lang="en"/>
              <a: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unlimited plant profiles it can lead to scalability and configuration issues inside of our </a:t>
            </a:r>
            <a:r>
              <a:rPr lang="en"/>
              <a:t>mobile application. Therefore we plan to figure out a generic design pattern to provide unlimited plant profiles and a way to store and manage in a database.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7.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6.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7.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6.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4.xml"/><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59100" y="4051475"/>
            <a:ext cx="304800" cy="304800"/>
          </a:xfrm>
          <a:prstGeom prst="rect">
            <a:avLst/>
          </a:prstGeom>
          <a:noFill/>
          <a:ln>
            <a:noFill/>
          </a:ln>
        </p:spPr>
      </p:pic>
      <p:pic>
        <p:nvPicPr>
          <p:cNvPr id="55" name="Google Shape;55;p13"/>
          <p:cNvPicPr preferRelativeResize="0"/>
          <p:nvPr/>
        </p:nvPicPr>
        <p:blipFill>
          <a:blip r:embed="rId4">
            <a:alphaModFix/>
          </a:blip>
          <a:stretch>
            <a:fillRect/>
          </a:stretch>
        </p:blipFill>
        <p:spPr>
          <a:xfrm>
            <a:off x="1433676" y="3615900"/>
            <a:ext cx="766475" cy="766475"/>
          </a:xfrm>
          <a:prstGeom prst="rect">
            <a:avLst/>
          </a:prstGeom>
          <a:noFill/>
          <a:ln>
            <a:noFill/>
          </a:ln>
        </p:spPr>
      </p:pic>
      <p:pic>
        <p:nvPicPr>
          <p:cNvPr id="56" name="Google Shape;56;p13"/>
          <p:cNvPicPr preferRelativeResize="0"/>
          <p:nvPr/>
        </p:nvPicPr>
        <p:blipFill>
          <a:blip r:embed="rId5">
            <a:alphaModFix/>
          </a:blip>
          <a:stretch>
            <a:fillRect/>
          </a:stretch>
        </p:blipFill>
        <p:spPr>
          <a:xfrm>
            <a:off x="7354275" y="3557013"/>
            <a:ext cx="749150" cy="749150"/>
          </a:xfrm>
          <a:prstGeom prst="rect">
            <a:avLst/>
          </a:prstGeom>
          <a:noFill/>
          <a:ln>
            <a:noFill/>
          </a:ln>
        </p:spPr>
      </p:pic>
      <p:sp>
        <p:nvSpPr>
          <p:cNvPr id="57" name="Google Shape;57;p13"/>
          <p:cNvSpPr/>
          <p:nvPr/>
        </p:nvSpPr>
        <p:spPr>
          <a:xfrm>
            <a:off x="1056538" y="762975"/>
            <a:ext cx="7196700" cy="3612600"/>
          </a:xfrm>
          <a:prstGeom prst="rect">
            <a:avLst/>
          </a:prstGeom>
          <a:noFill/>
          <a:ln cap="flat" cmpd="sng" w="762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Elsie"/>
              <a:ea typeface="Elsie"/>
              <a:cs typeface="Elsie"/>
              <a:sym typeface="Elsie"/>
            </a:endParaRPr>
          </a:p>
        </p:txBody>
      </p:sp>
      <p:sp>
        <p:nvSpPr>
          <p:cNvPr id="58" name="Google Shape;58;p13"/>
          <p:cNvSpPr txBox="1"/>
          <p:nvPr>
            <p:ph type="ctrTitle"/>
          </p:nvPr>
        </p:nvSpPr>
        <p:spPr>
          <a:xfrm>
            <a:off x="311700" y="1799975"/>
            <a:ext cx="8520600" cy="60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400">
                <a:solidFill>
                  <a:schemeClr val="lt1"/>
                </a:solidFill>
                <a:latin typeface="Quattrocento Sans"/>
                <a:ea typeface="Quattrocento Sans"/>
                <a:cs typeface="Quattrocento Sans"/>
                <a:sym typeface="Quattrocento Sans"/>
              </a:rPr>
              <a:t>Software Market Research Presentation</a:t>
            </a:r>
            <a:endParaRPr sz="2400">
              <a:solidFill>
                <a:schemeClr val="lt1"/>
              </a:solidFill>
              <a:latin typeface="Quattrocento Sans"/>
              <a:ea typeface="Quattrocento Sans"/>
              <a:cs typeface="Quattrocento Sans"/>
              <a:sym typeface="Quattrocento Sans"/>
            </a:endParaRPr>
          </a:p>
        </p:txBody>
      </p:sp>
      <p:grpSp>
        <p:nvGrpSpPr>
          <p:cNvPr id="59" name="Google Shape;59;p13"/>
          <p:cNvGrpSpPr/>
          <p:nvPr/>
        </p:nvGrpSpPr>
        <p:grpSpPr>
          <a:xfrm>
            <a:off x="871513" y="3015029"/>
            <a:ext cx="544800" cy="1522200"/>
            <a:chOff x="1145309" y="2615721"/>
            <a:chExt cx="544800" cy="1522200"/>
          </a:xfrm>
        </p:grpSpPr>
        <p:cxnSp>
          <p:nvCxnSpPr>
            <p:cNvPr id="60" name="Google Shape;60;p13"/>
            <p:cNvCxnSpPr/>
            <p:nvPr/>
          </p:nvCxnSpPr>
          <p:spPr>
            <a:xfrm>
              <a:off x="1145309" y="2615721"/>
              <a:ext cx="0" cy="1522200"/>
            </a:xfrm>
            <a:prstGeom prst="straightConnector1">
              <a:avLst/>
            </a:prstGeom>
            <a:noFill/>
            <a:ln cap="flat" cmpd="sng" w="19050">
              <a:solidFill>
                <a:schemeClr val="lt1"/>
              </a:solidFill>
              <a:prstDash val="solid"/>
              <a:miter lim="800000"/>
              <a:headEnd len="sm" w="sm" type="none"/>
              <a:tailEnd len="sm" w="sm" type="none"/>
            </a:ln>
          </p:spPr>
        </p:cxnSp>
        <p:cxnSp>
          <p:nvCxnSpPr>
            <p:cNvPr id="61" name="Google Shape;61;p13"/>
            <p:cNvCxnSpPr/>
            <p:nvPr/>
          </p:nvCxnSpPr>
          <p:spPr>
            <a:xfrm>
              <a:off x="1145309" y="4137891"/>
              <a:ext cx="544800" cy="0"/>
            </a:xfrm>
            <a:prstGeom prst="straightConnector1">
              <a:avLst/>
            </a:prstGeom>
            <a:noFill/>
            <a:ln cap="flat" cmpd="sng" w="19050">
              <a:solidFill>
                <a:schemeClr val="lt1"/>
              </a:solidFill>
              <a:prstDash val="solid"/>
              <a:miter lim="800000"/>
              <a:headEnd len="sm" w="sm" type="none"/>
              <a:tailEnd len="sm" w="sm" type="none"/>
            </a:ln>
          </p:spPr>
        </p:cxnSp>
      </p:grpSp>
      <p:pic>
        <p:nvPicPr>
          <p:cNvPr id="62" name="Google Shape;62;p13"/>
          <p:cNvPicPr preferRelativeResize="0"/>
          <p:nvPr/>
        </p:nvPicPr>
        <p:blipFill>
          <a:blip r:embed="rId6">
            <a:alphaModFix/>
          </a:blip>
          <a:stretch>
            <a:fillRect/>
          </a:stretch>
        </p:blipFill>
        <p:spPr>
          <a:xfrm>
            <a:off x="1304475" y="2773700"/>
            <a:ext cx="487300" cy="487300"/>
          </a:xfrm>
          <a:prstGeom prst="rect">
            <a:avLst/>
          </a:prstGeom>
          <a:noFill/>
          <a:ln>
            <a:noFill/>
          </a:ln>
        </p:spPr>
      </p:pic>
      <p:pic>
        <p:nvPicPr>
          <p:cNvPr id="63" name="Google Shape;63;p13"/>
          <p:cNvPicPr preferRelativeResize="0"/>
          <p:nvPr/>
        </p:nvPicPr>
        <p:blipFill>
          <a:blip r:embed="rId7">
            <a:alphaModFix/>
          </a:blip>
          <a:stretch>
            <a:fillRect/>
          </a:stretch>
        </p:blipFill>
        <p:spPr>
          <a:xfrm flipH="1">
            <a:off x="1206675" y="3490925"/>
            <a:ext cx="209650" cy="209650"/>
          </a:xfrm>
          <a:prstGeom prst="rect">
            <a:avLst/>
          </a:prstGeom>
          <a:noFill/>
          <a:ln>
            <a:noFill/>
          </a:ln>
        </p:spPr>
      </p:pic>
      <p:grpSp>
        <p:nvGrpSpPr>
          <p:cNvPr id="64" name="Google Shape;64;p13"/>
          <p:cNvGrpSpPr/>
          <p:nvPr/>
        </p:nvGrpSpPr>
        <p:grpSpPr>
          <a:xfrm>
            <a:off x="7727682" y="3490916"/>
            <a:ext cx="844528" cy="1326149"/>
            <a:chOff x="3403416" y="174498"/>
            <a:chExt cx="1461880" cy="1628775"/>
          </a:xfrm>
        </p:grpSpPr>
        <p:cxnSp>
          <p:nvCxnSpPr>
            <p:cNvPr id="65" name="Google Shape;65;p13"/>
            <p:cNvCxnSpPr/>
            <p:nvPr/>
          </p:nvCxnSpPr>
          <p:spPr>
            <a:xfrm flipH="1">
              <a:off x="3403416" y="584073"/>
              <a:ext cx="1305300" cy="1219200"/>
            </a:xfrm>
            <a:prstGeom prst="straightConnector1">
              <a:avLst/>
            </a:prstGeom>
            <a:noFill/>
            <a:ln cap="flat" cmpd="sng" w="9525">
              <a:solidFill>
                <a:schemeClr val="lt2"/>
              </a:solidFill>
              <a:prstDash val="solid"/>
              <a:miter lim="800000"/>
              <a:headEnd len="sm" w="sm" type="none"/>
              <a:tailEnd len="sm" w="sm" type="none"/>
            </a:ln>
          </p:spPr>
        </p:cxnSp>
        <p:cxnSp>
          <p:nvCxnSpPr>
            <p:cNvPr id="66" name="Google Shape;66;p13"/>
            <p:cNvCxnSpPr/>
            <p:nvPr/>
          </p:nvCxnSpPr>
          <p:spPr>
            <a:xfrm flipH="1">
              <a:off x="4094924" y="745998"/>
              <a:ext cx="723000" cy="663900"/>
            </a:xfrm>
            <a:prstGeom prst="straightConnector1">
              <a:avLst/>
            </a:prstGeom>
            <a:noFill/>
            <a:ln cap="flat" cmpd="sng" w="9525">
              <a:solidFill>
                <a:schemeClr val="lt2"/>
              </a:solidFill>
              <a:prstDash val="solid"/>
              <a:miter lim="800000"/>
              <a:headEnd len="sm" w="sm" type="none"/>
              <a:tailEnd len="sm" w="sm" type="none"/>
            </a:ln>
          </p:spPr>
        </p:cxnSp>
        <p:cxnSp>
          <p:nvCxnSpPr>
            <p:cNvPr id="67" name="Google Shape;67;p13"/>
            <p:cNvCxnSpPr/>
            <p:nvPr/>
          </p:nvCxnSpPr>
          <p:spPr>
            <a:xfrm flipH="1">
              <a:off x="3643696" y="174498"/>
              <a:ext cx="1221600" cy="1133400"/>
            </a:xfrm>
            <a:prstGeom prst="straightConnector1">
              <a:avLst/>
            </a:prstGeom>
            <a:noFill/>
            <a:ln cap="flat" cmpd="sng" w="9525">
              <a:solidFill>
                <a:schemeClr val="lt2"/>
              </a:solidFill>
              <a:prstDash val="solid"/>
              <a:miter lim="800000"/>
              <a:headEnd len="sm" w="sm" type="none"/>
              <a:tailEnd len="sm" w="sm" type="none"/>
            </a:ln>
          </p:spPr>
        </p:cxnSp>
      </p:grpSp>
      <p:grpSp>
        <p:nvGrpSpPr>
          <p:cNvPr id="68" name="Google Shape;68;p13"/>
          <p:cNvGrpSpPr/>
          <p:nvPr/>
        </p:nvGrpSpPr>
        <p:grpSpPr>
          <a:xfrm flipH="1" rot="-5400000">
            <a:off x="7331191" y="172131"/>
            <a:ext cx="544800" cy="1522200"/>
            <a:chOff x="1145309" y="2615721"/>
            <a:chExt cx="544800" cy="1522200"/>
          </a:xfrm>
        </p:grpSpPr>
        <p:cxnSp>
          <p:nvCxnSpPr>
            <p:cNvPr id="69" name="Google Shape;69;p13"/>
            <p:cNvCxnSpPr/>
            <p:nvPr/>
          </p:nvCxnSpPr>
          <p:spPr>
            <a:xfrm>
              <a:off x="1145309" y="2615721"/>
              <a:ext cx="0" cy="1522200"/>
            </a:xfrm>
            <a:prstGeom prst="straightConnector1">
              <a:avLst/>
            </a:prstGeom>
            <a:noFill/>
            <a:ln cap="flat" cmpd="sng" w="19050">
              <a:solidFill>
                <a:schemeClr val="lt1"/>
              </a:solidFill>
              <a:prstDash val="solid"/>
              <a:miter lim="800000"/>
              <a:headEnd len="sm" w="sm" type="none"/>
              <a:tailEnd len="sm" w="sm" type="none"/>
            </a:ln>
          </p:spPr>
        </p:cxnSp>
        <p:cxnSp>
          <p:nvCxnSpPr>
            <p:cNvPr id="70" name="Google Shape;70;p13"/>
            <p:cNvCxnSpPr/>
            <p:nvPr/>
          </p:nvCxnSpPr>
          <p:spPr>
            <a:xfrm>
              <a:off x="1145309" y="4137891"/>
              <a:ext cx="544800" cy="0"/>
            </a:xfrm>
            <a:prstGeom prst="straightConnector1">
              <a:avLst/>
            </a:prstGeom>
            <a:noFill/>
            <a:ln cap="flat" cmpd="sng" w="19050">
              <a:solidFill>
                <a:schemeClr val="lt1"/>
              </a:solidFill>
              <a:prstDash val="solid"/>
              <a:miter lim="800000"/>
              <a:headEnd len="sm" w="sm" type="none"/>
              <a:tailEnd len="sm" w="sm" type="none"/>
            </a:ln>
          </p:spPr>
        </p:cxnSp>
      </p:grpSp>
      <p:grpSp>
        <p:nvGrpSpPr>
          <p:cNvPr id="71" name="Google Shape;71;p13"/>
          <p:cNvGrpSpPr/>
          <p:nvPr/>
        </p:nvGrpSpPr>
        <p:grpSpPr>
          <a:xfrm>
            <a:off x="571782" y="270141"/>
            <a:ext cx="844528" cy="1326149"/>
            <a:chOff x="3403416" y="174498"/>
            <a:chExt cx="1461880" cy="1628775"/>
          </a:xfrm>
        </p:grpSpPr>
        <p:cxnSp>
          <p:nvCxnSpPr>
            <p:cNvPr id="72" name="Google Shape;72;p13"/>
            <p:cNvCxnSpPr/>
            <p:nvPr/>
          </p:nvCxnSpPr>
          <p:spPr>
            <a:xfrm flipH="1">
              <a:off x="3403416" y="584073"/>
              <a:ext cx="1305300" cy="1219200"/>
            </a:xfrm>
            <a:prstGeom prst="straightConnector1">
              <a:avLst/>
            </a:prstGeom>
            <a:noFill/>
            <a:ln cap="flat" cmpd="sng" w="9525">
              <a:solidFill>
                <a:schemeClr val="lt2"/>
              </a:solidFill>
              <a:prstDash val="solid"/>
              <a:miter lim="800000"/>
              <a:headEnd len="sm" w="sm" type="none"/>
              <a:tailEnd len="sm" w="sm" type="none"/>
            </a:ln>
          </p:spPr>
        </p:cxnSp>
        <p:cxnSp>
          <p:nvCxnSpPr>
            <p:cNvPr id="73" name="Google Shape;73;p13"/>
            <p:cNvCxnSpPr/>
            <p:nvPr/>
          </p:nvCxnSpPr>
          <p:spPr>
            <a:xfrm flipH="1">
              <a:off x="4094924" y="745998"/>
              <a:ext cx="723000" cy="663900"/>
            </a:xfrm>
            <a:prstGeom prst="straightConnector1">
              <a:avLst/>
            </a:prstGeom>
            <a:noFill/>
            <a:ln cap="flat" cmpd="sng" w="9525">
              <a:solidFill>
                <a:schemeClr val="lt2"/>
              </a:solidFill>
              <a:prstDash val="solid"/>
              <a:miter lim="800000"/>
              <a:headEnd len="sm" w="sm" type="none"/>
              <a:tailEnd len="sm" w="sm" type="none"/>
            </a:ln>
          </p:spPr>
        </p:cxnSp>
        <p:cxnSp>
          <p:nvCxnSpPr>
            <p:cNvPr id="74" name="Google Shape;74;p13"/>
            <p:cNvCxnSpPr/>
            <p:nvPr/>
          </p:nvCxnSpPr>
          <p:spPr>
            <a:xfrm flipH="1">
              <a:off x="3643696" y="174498"/>
              <a:ext cx="1221600" cy="1133400"/>
            </a:xfrm>
            <a:prstGeom prst="straightConnector1">
              <a:avLst/>
            </a:prstGeom>
            <a:noFill/>
            <a:ln cap="flat" cmpd="sng" w="9525">
              <a:solidFill>
                <a:schemeClr val="lt2"/>
              </a:solidFill>
              <a:prstDash val="solid"/>
              <a:miter lim="800000"/>
              <a:headEnd len="sm" w="sm" type="none"/>
              <a:tailEnd len="sm" w="sm" type="none"/>
            </a:ln>
          </p:spPr>
        </p:cxnSp>
      </p:grpSp>
      <p:pic>
        <p:nvPicPr>
          <p:cNvPr id="75" name="Google Shape;75;p13"/>
          <p:cNvPicPr preferRelativeResize="0"/>
          <p:nvPr/>
        </p:nvPicPr>
        <p:blipFill>
          <a:blip r:embed="rId8">
            <a:alphaModFix/>
          </a:blip>
          <a:stretch>
            <a:fillRect/>
          </a:stretch>
        </p:blipFill>
        <p:spPr>
          <a:xfrm>
            <a:off x="3534975" y="2579775"/>
            <a:ext cx="1884350" cy="1884350"/>
          </a:xfrm>
          <a:prstGeom prst="rect">
            <a:avLst/>
          </a:prstGeom>
          <a:noFill/>
          <a:ln>
            <a:noFill/>
          </a:ln>
        </p:spPr>
      </p:pic>
      <p:pic>
        <p:nvPicPr>
          <p:cNvPr id="76" name="Google Shape;76;p13"/>
          <p:cNvPicPr preferRelativeResize="0"/>
          <p:nvPr/>
        </p:nvPicPr>
        <p:blipFill>
          <a:blip r:embed="rId9">
            <a:alphaModFix/>
          </a:blip>
          <a:stretch>
            <a:fillRect/>
          </a:stretch>
        </p:blipFill>
        <p:spPr>
          <a:xfrm>
            <a:off x="2200150" y="3700575"/>
            <a:ext cx="304800" cy="304800"/>
          </a:xfrm>
          <a:prstGeom prst="rect">
            <a:avLst/>
          </a:prstGeom>
          <a:noFill/>
          <a:ln>
            <a:noFill/>
          </a:ln>
        </p:spPr>
      </p:pic>
      <p:pic>
        <p:nvPicPr>
          <p:cNvPr id="77" name="Google Shape;77;p13"/>
          <p:cNvPicPr preferRelativeResize="0"/>
          <p:nvPr/>
        </p:nvPicPr>
        <p:blipFill>
          <a:blip r:embed="rId9">
            <a:alphaModFix/>
          </a:blip>
          <a:stretch>
            <a:fillRect/>
          </a:stretch>
        </p:blipFill>
        <p:spPr>
          <a:xfrm>
            <a:off x="2200150" y="3369550"/>
            <a:ext cx="304800" cy="30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graphicFrame>
        <p:nvGraphicFramePr>
          <p:cNvPr id="198" name="Google Shape;198;p22"/>
          <p:cNvGraphicFramePr/>
          <p:nvPr/>
        </p:nvGraphicFramePr>
        <p:xfrm>
          <a:off x="1600200" y="445200"/>
          <a:ext cx="3000000" cy="3000000"/>
        </p:xfrm>
        <a:graphic>
          <a:graphicData uri="http://schemas.openxmlformats.org/drawingml/2006/table">
            <a:tbl>
              <a:tblPr>
                <a:noFill/>
                <a:tableStyleId>{13FE5647-6384-4F95-982F-B3276C8B3C51}</a:tableStyleId>
              </a:tblPr>
              <a:tblGrid>
                <a:gridCol w="994000"/>
                <a:gridCol w="1094400"/>
                <a:gridCol w="1044200"/>
                <a:gridCol w="983950"/>
                <a:gridCol w="1104450"/>
                <a:gridCol w="1044200"/>
              </a:tblGrid>
              <a:tr h="368025">
                <a:tc>
                  <a:txBody>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a:txBody>
                  <a:tcPr marT="63500" marB="63500" marR="63500" marL="63500">
                    <a:solidFill>
                      <a:schemeClr val="dk2"/>
                    </a:solidFill>
                  </a:tcPr>
                </a:tc>
                <a:tc>
                  <a:txBody>
                    <a:bodyPr/>
                    <a:lstStyle/>
                    <a:p>
                      <a:pPr indent="0" lvl="0" marL="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txBody>
                  <a:tcPr marT="63500" marB="63500" marR="63500" marL="63500">
                    <a:solidFill>
                      <a:schemeClr val="accent1"/>
                    </a:solidFill>
                  </a:tcPr>
                </a:tc>
                <a:tc>
                  <a:txBody>
                    <a:bodyPr/>
                    <a:lstStyle/>
                    <a:p>
                      <a:pPr indent="0" lvl="0" marL="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txBody>
                  <a:tcPr marT="63500" marB="63500" marR="63500" marL="63500">
                    <a:solidFill>
                      <a:schemeClr val="accent1"/>
                    </a:solidFill>
                  </a:tcPr>
                </a:tc>
                <a:tc>
                  <a:txBody>
                    <a:bodyPr/>
                    <a:lstStyle/>
                    <a:p>
                      <a:pPr indent="0" lvl="0" marL="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txBody>
                  <a:tcPr marT="63500" marB="63500" marR="63500" marL="63500">
                    <a:solidFill>
                      <a:schemeClr val="accent1"/>
                    </a:solidFill>
                  </a:tcPr>
                </a:tc>
                <a:tc>
                  <a:txBody>
                    <a:bodyPr/>
                    <a:lstStyle/>
                    <a:p>
                      <a:pPr indent="0" lvl="0" marL="0" rtl="0" algn="l">
                        <a:spcBef>
                          <a:spcPts val="0"/>
                        </a:spcBef>
                        <a:spcAft>
                          <a:spcPts val="0"/>
                        </a:spcAft>
                        <a:buNone/>
                      </a:pPr>
                      <a:r>
                        <a:rPr b="1" lang="en" sz="1200" u="sng">
                          <a:solidFill>
                            <a:schemeClr val="lt1"/>
                          </a:solidFill>
                          <a:latin typeface="Quattrocento Sans"/>
                          <a:ea typeface="Quattrocento Sans"/>
                          <a:cs typeface="Quattrocento Sans"/>
                          <a:sym typeface="Quattrocento Sans"/>
                        </a:rPr>
                        <a:t>Aqua Growth</a:t>
                      </a:r>
                      <a:endParaRPr b="1" sz="1200" u="sng">
                        <a:solidFill>
                          <a:schemeClr val="lt1"/>
                        </a:solidFill>
                        <a:latin typeface="Quattrocento Sans"/>
                        <a:ea typeface="Quattrocento Sans"/>
                        <a:cs typeface="Quattrocento Sans"/>
                        <a:sym typeface="Quattrocento Sans"/>
                      </a:endParaRPr>
                    </a:p>
                  </a:txBody>
                  <a:tcPr marT="63500" marB="63500" marR="63500" marL="63500">
                    <a:solidFill>
                      <a:schemeClr val="accent1"/>
                    </a:solidFill>
                  </a:tcPr>
                </a:tc>
                <a:tc>
                  <a:txBody>
                    <a:bodyPr/>
                    <a:lstStyle/>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a:txBody>
                  <a:tcPr marT="63500" marB="63500" marR="63500" marL="63500">
                    <a:solidFill>
                      <a:schemeClr val="accent1"/>
                    </a:solidFill>
                  </a:tcPr>
                </a:tc>
              </a:tr>
              <a:tr h="365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Reusability</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Unlimited</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Limited</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Limited</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Unlimited</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Limited</a:t>
                      </a:r>
                      <a:endParaRPr sz="1200">
                        <a:latin typeface="Times New Roman"/>
                        <a:ea typeface="Times New Roman"/>
                        <a:cs typeface="Times New Roman"/>
                        <a:sym typeface="Times New Roman"/>
                      </a:endParaRPr>
                    </a:p>
                  </a:txBody>
                  <a:tcPr marT="63500" marB="63500" marR="63500" marL="63500">
                    <a:solidFill>
                      <a:srgbClr val="C9DAF8"/>
                    </a:solidFill>
                  </a:tcPr>
                </a:tc>
              </a:tr>
              <a:tr h="365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Data Sensing</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Automatic</a:t>
                      </a:r>
                      <a:endParaRPr b="1"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Automatic</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Manual</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Automatic</a:t>
                      </a:r>
                      <a:endParaRPr b="1"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Manual</a:t>
                      </a:r>
                      <a:endParaRPr sz="1200">
                        <a:latin typeface="Times New Roman"/>
                        <a:ea typeface="Times New Roman"/>
                        <a:cs typeface="Times New Roman"/>
                        <a:sym typeface="Times New Roman"/>
                      </a:endParaRPr>
                    </a:p>
                  </a:txBody>
                  <a:tcPr marT="63500" marB="63500" marR="63500" marL="63500">
                    <a:solidFill>
                      <a:schemeClr val="lt1"/>
                    </a:solidFill>
                  </a:tcPr>
                </a:tc>
              </a:tr>
              <a:tr h="365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Battery life</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Solar</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Solar</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Battery</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Battery</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Battery</a:t>
                      </a:r>
                      <a:endParaRPr sz="1200">
                        <a:latin typeface="Times New Roman"/>
                        <a:ea typeface="Times New Roman"/>
                        <a:cs typeface="Times New Roman"/>
                        <a:sym typeface="Times New Roman"/>
                      </a:endParaRPr>
                    </a:p>
                  </a:txBody>
                  <a:tcPr marT="63500" marB="63500" marR="63500" marL="63500">
                    <a:solidFill>
                      <a:srgbClr val="C9DAF8"/>
                    </a:solidFill>
                  </a:tcPr>
                </a:tc>
              </a:tr>
              <a:tr h="365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Price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Expensive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Expensive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Competitive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Competitive</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Competitive</a:t>
                      </a:r>
                      <a:endParaRPr sz="1200">
                        <a:latin typeface="Times New Roman"/>
                        <a:ea typeface="Times New Roman"/>
                        <a:cs typeface="Times New Roman"/>
                        <a:sym typeface="Times New Roman"/>
                      </a:endParaRPr>
                    </a:p>
                  </a:txBody>
                  <a:tcPr marT="63500" marB="63500" marR="63500" marL="63500">
                    <a:solidFill>
                      <a:srgbClr val="FFFFFF"/>
                    </a:solidFill>
                  </a:tcPr>
                </a:tc>
              </a:tr>
              <a:tr h="580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Mobile App Quality</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Good</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Basic</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None</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Good</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Basic</a:t>
                      </a:r>
                      <a:endParaRPr sz="1200">
                        <a:latin typeface="Times New Roman"/>
                        <a:ea typeface="Times New Roman"/>
                        <a:cs typeface="Times New Roman"/>
                        <a:sym typeface="Times New Roman"/>
                      </a:endParaRPr>
                    </a:p>
                  </a:txBody>
                  <a:tcPr marT="63500" marB="63500" marR="63500" marL="63500">
                    <a:solidFill>
                      <a:srgbClr val="C9DAF8"/>
                    </a:solidFill>
                  </a:tcPr>
                </a:tc>
              </a:tr>
              <a:tr h="580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Data Accuracy</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T="63500" marB="63500" marR="63500" marL="63500">
                    <a:solidFill>
                      <a:srgbClr val="FFFFFF"/>
                    </a:solidFill>
                  </a:tcPr>
                </a:tc>
              </a:tr>
              <a:tr h="5807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Sensors features</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Rich</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Few</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Rich</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T="63500" marB="63500" marR="63500" marL="63500">
                    <a:solidFill>
                      <a:srgbClr val="C9DAF8"/>
                    </a:solidFill>
                  </a:tcPr>
                </a:tc>
              </a:tr>
            </a:tbl>
          </a:graphicData>
        </a:graphic>
      </p:graphicFrame>
      <p:sp>
        <p:nvSpPr>
          <p:cNvPr id="199" name="Google Shape;199;p22"/>
          <p:cNvSpPr txBox="1"/>
          <p:nvPr/>
        </p:nvSpPr>
        <p:spPr>
          <a:xfrm>
            <a:off x="1600350" y="4122425"/>
            <a:ext cx="594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Quattrocento Sans"/>
                <a:ea typeface="Quattrocento Sans"/>
                <a:cs typeface="Quattrocento Sans"/>
                <a:sym typeface="Quattrocento Sans"/>
              </a:rPr>
              <a:t>The main categories we’re prioritizing are Reusability, Extended Battery Life, Features, and Data Accuracy.</a:t>
            </a:r>
            <a:endParaRPr>
              <a:solidFill>
                <a:schemeClr val="dk1"/>
              </a:solidFill>
              <a:latin typeface="Quattrocento Sans"/>
              <a:ea typeface="Quattrocento Sans"/>
              <a:cs typeface="Quattrocento Sans"/>
              <a:sym typeface="Quattrocento Sans"/>
            </a:endParaRPr>
          </a:p>
        </p:txBody>
      </p:sp>
      <p:pic>
        <p:nvPicPr>
          <p:cNvPr id="200" name="Google Shape;200;p22"/>
          <p:cNvPicPr preferRelativeResize="0"/>
          <p:nvPr/>
        </p:nvPicPr>
        <p:blipFill>
          <a:blip r:embed="rId4">
            <a:alphaModFix/>
          </a:blip>
          <a:stretch>
            <a:fillRect/>
          </a:stretch>
        </p:blipFill>
        <p:spPr>
          <a:xfrm>
            <a:off x="2698975" y="599325"/>
            <a:ext cx="874573" cy="142200"/>
          </a:xfrm>
          <a:prstGeom prst="rect">
            <a:avLst/>
          </a:prstGeom>
          <a:noFill/>
          <a:ln>
            <a:noFill/>
          </a:ln>
        </p:spPr>
      </p:pic>
      <p:pic>
        <p:nvPicPr>
          <p:cNvPr id="201" name="Google Shape;201;p22"/>
          <p:cNvPicPr preferRelativeResize="0"/>
          <p:nvPr/>
        </p:nvPicPr>
        <p:blipFill>
          <a:blip r:embed="rId5">
            <a:alphaModFix/>
          </a:blip>
          <a:stretch>
            <a:fillRect/>
          </a:stretch>
        </p:blipFill>
        <p:spPr>
          <a:xfrm>
            <a:off x="4873525" y="472623"/>
            <a:ext cx="731926" cy="318350"/>
          </a:xfrm>
          <a:prstGeom prst="rect">
            <a:avLst/>
          </a:prstGeom>
          <a:noFill/>
          <a:ln>
            <a:noFill/>
          </a:ln>
        </p:spPr>
      </p:pic>
      <p:pic>
        <p:nvPicPr>
          <p:cNvPr id="202" name="Google Shape;202;p22"/>
          <p:cNvPicPr preferRelativeResize="0"/>
          <p:nvPr/>
        </p:nvPicPr>
        <p:blipFill>
          <a:blip r:embed="rId6">
            <a:alphaModFix/>
          </a:blip>
          <a:stretch>
            <a:fillRect/>
          </a:stretch>
        </p:blipFill>
        <p:spPr>
          <a:xfrm>
            <a:off x="6863350" y="552450"/>
            <a:ext cx="943600" cy="235900"/>
          </a:xfrm>
          <a:prstGeom prst="rect">
            <a:avLst/>
          </a:prstGeom>
          <a:noFill/>
          <a:ln>
            <a:noFill/>
          </a:ln>
        </p:spPr>
      </p:pic>
      <p:pic>
        <p:nvPicPr>
          <p:cNvPr id="203" name="Google Shape;203;p22"/>
          <p:cNvPicPr preferRelativeResize="0"/>
          <p:nvPr/>
        </p:nvPicPr>
        <p:blipFill>
          <a:blip r:embed="rId7">
            <a:alphaModFix/>
          </a:blip>
          <a:stretch>
            <a:fillRect/>
          </a:stretch>
        </p:blipFill>
        <p:spPr>
          <a:xfrm>
            <a:off x="3786250" y="549854"/>
            <a:ext cx="874575" cy="2411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graphicFrame>
        <p:nvGraphicFramePr>
          <p:cNvPr id="208" name="Google Shape;208;p23"/>
          <p:cNvGraphicFramePr/>
          <p:nvPr/>
        </p:nvGraphicFramePr>
        <p:xfrm>
          <a:off x="1338150" y="168038"/>
          <a:ext cx="3000000" cy="3000000"/>
        </p:xfrm>
        <a:graphic>
          <a:graphicData uri="http://schemas.openxmlformats.org/drawingml/2006/table">
            <a:tbl>
              <a:tblPr>
                <a:noFill/>
                <a:tableStyleId>{13FE5647-6384-4F95-982F-B3276C8B3C51}</a:tableStyleId>
              </a:tblPr>
              <a:tblGrid>
                <a:gridCol w="1102750"/>
                <a:gridCol w="1067700"/>
                <a:gridCol w="1059000"/>
                <a:gridCol w="1059000"/>
                <a:gridCol w="1085225"/>
                <a:gridCol w="1094000"/>
              </a:tblGrid>
              <a:tr h="621775">
                <a:tc>
                  <a:txBody>
                    <a:bodyPr/>
                    <a:lstStyle/>
                    <a:p>
                      <a:pPr indent="0" lvl="0" marL="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63500" marB="63500" marR="63500" marL="63500">
                    <a:lnL cap="flat" cmpd="sng" w="19050">
                      <a:solidFill>
                        <a:srgbClr val="000000"/>
                      </a:solidFill>
                      <a:prstDash val="solid"/>
                      <a:round/>
                      <a:headEnd len="sm" w="sm" type="none"/>
                      <a:tailEnd len="sm" w="sm" type="none"/>
                    </a:lnL>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63500" marB="63500" marR="63500" marL="63500">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63500" marB="63500" marR="63500" marL="63500">
                    <a:lnB cap="flat" cmpd="sng" w="19050">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1200" u="sng">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 sz="1200" u="sng">
                          <a:solidFill>
                            <a:schemeClr val="lt1"/>
                          </a:solidFill>
                          <a:latin typeface="Quattrocento Sans"/>
                          <a:ea typeface="Quattrocento Sans"/>
                          <a:cs typeface="Quattrocento Sans"/>
                          <a:sym typeface="Quattrocento Sans"/>
                        </a:rPr>
                        <a:t>Aqua Growth</a:t>
                      </a:r>
                      <a:endParaRPr/>
                    </a:p>
                  </a:txBody>
                  <a:tcPr marT="63500" marB="63500" marR="63500" marL="63500">
                    <a:lnB cap="flat" cmpd="sng" w="19050">
                      <a:solidFill>
                        <a:srgbClr val="000000"/>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63500" marB="63500" marR="63500" marL="63500">
                    <a:lnB cap="flat" cmpd="sng" w="19050">
                      <a:solidFill>
                        <a:srgbClr val="000000"/>
                      </a:solidFill>
                      <a:prstDash val="solid"/>
                      <a:round/>
                      <a:headEnd len="sm" w="sm" type="none"/>
                      <a:tailEnd len="sm" w="sm" type="none"/>
                    </a:lnB>
                    <a:solidFill>
                      <a:schemeClr val="accent1"/>
                    </a:solidFill>
                  </a:tcPr>
                </a:tc>
              </a:tr>
              <a:tr h="453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Humidity Sensor</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lnT cap="flat" cmpd="sng" w="19050">
                      <a:solidFill>
                        <a:srgbClr val="000000"/>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T cap="flat" cmpd="sng" w="19050">
                      <a:solidFill>
                        <a:srgbClr val="000000"/>
                      </a:solidFill>
                      <a:prstDash val="solid"/>
                      <a:round/>
                      <a:headEnd len="sm" w="sm" type="none"/>
                      <a:tailEnd len="sm" w="sm" type="none"/>
                    </a:lnT>
                    <a:solidFill>
                      <a:srgbClr val="C9DAF8"/>
                    </a:solidFill>
                  </a:tcPr>
                </a:tc>
              </a:tr>
              <a:tr h="4901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Temperature Sensor</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chemeClr val="lt1"/>
                    </a:solidFill>
                  </a:tcPr>
                </a:tc>
              </a:tr>
              <a:tr h="357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Moisture Sensor</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r>
              <a:tr h="357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Sunlight Sensor</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r>
              <a:tr h="4901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Mobile Application</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r>
              <a:tr h="357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Dashboard</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FFFFFF"/>
                    </a:solidFill>
                  </a:tcPr>
                </a:tc>
              </a:tr>
              <a:tr h="3577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Plant Guide</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r>
              <a:tr h="4901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Weather Integration</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r>
              <a:tr h="2858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Bluetooth</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r>
              <a:tr h="2858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Wifi</a:t>
                      </a:r>
                      <a:endParaRPr sz="1200">
                        <a:latin typeface="Times New Roman"/>
                        <a:ea typeface="Times New Roman"/>
                        <a:cs typeface="Times New Roman"/>
                        <a:sym typeface="Times New Roman"/>
                      </a:endParaRPr>
                    </a:p>
                  </a:txBody>
                  <a:tcPr marT="63500" marB="63500" marR="63500" marL="63500">
                    <a:lnR cap="flat" cmpd="sng" w="19050">
                      <a:solidFill>
                        <a:srgbClr val="000000"/>
                      </a:solidFill>
                      <a:prstDash val="solid"/>
                      <a:round/>
                      <a:headEnd len="sm" w="sm" type="none"/>
                      <a:tailEnd len="sm" w="sm" type="none"/>
                    </a:lnR>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9050">
                      <a:solidFill>
                        <a:srgbClr val="000000"/>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X</a:t>
                      </a:r>
                      <a:endParaRPr b="1" sz="1200">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a:t>
                      </a:r>
                      <a:endParaRPr sz="1200">
                        <a:latin typeface="Times New Roman"/>
                        <a:ea typeface="Times New Roman"/>
                        <a:cs typeface="Times New Roman"/>
                        <a:sym typeface="Times New Roman"/>
                      </a:endParaRPr>
                    </a:p>
                  </a:txBody>
                  <a:tcPr marT="63500" marB="63500" marR="63500" marL="63500">
                    <a:solidFill>
                      <a:srgbClr val="FFFFFF"/>
                    </a:solidFill>
                  </a:tcPr>
                </a:tc>
              </a:tr>
            </a:tbl>
          </a:graphicData>
        </a:graphic>
      </p:graphicFrame>
      <p:pic>
        <p:nvPicPr>
          <p:cNvPr id="209" name="Google Shape;209;p23"/>
          <p:cNvPicPr preferRelativeResize="0"/>
          <p:nvPr/>
        </p:nvPicPr>
        <p:blipFill>
          <a:blip r:embed="rId4">
            <a:alphaModFix/>
          </a:blip>
          <a:stretch>
            <a:fillRect/>
          </a:stretch>
        </p:blipFill>
        <p:spPr>
          <a:xfrm>
            <a:off x="2492550" y="389200"/>
            <a:ext cx="938173" cy="152551"/>
          </a:xfrm>
          <a:prstGeom prst="rect">
            <a:avLst/>
          </a:prstGeom>
          <a:noFill/>
          <a:ln>
            <a:noFill/>
          </a:ln>
        </p:spPr>
      </p:pic>
      <p:pic>
        <p:nvPicPr>
          <p:cNvPr id="210" name="Google Shape;210;p23"/>
          <p:cNvPicPr preferRelativeResize="0"/>
          <p:nvPr/>
        </p:nvPicPr>
        <p:blipFill>
          <a:blip r:embed="rId5">
            <a:alphaModFix/>
          </a:blip>
          <a:stretch>
            <a:fillRect/>
          </a:stretch>
        </p:blipFill>
        <p:spPr>
          <a:xfrm>
            <a:off x="4641602" y="273725"/>
            <a:ext cx="938176" cy="408041"/>
          </a:xfrm>
          <a:prstGeom prst="rect">
            <a:avLst/>
          </a:prstGeom>
          <a:noFill/>
          <a:ln>
            <a:noFill/>
          </a:ln>
        </p:spPr>
      </p:pic>
      <p:pic>
        <p:nvPicPr>
          <p:cNvPr id="211" name="Google Shape;211;p23"/>
          <p:cNvPicPr preferRelativeResize="0"/>
          <p:nvPr/>
        </p:nvPicPr>
        <p:blipFill>
          <a:blip r:embed="rId6">
            <a:alphaModFix/>
          </a:blip>
          <a:stretch>
            <a:fillRect/>
          </a:stretch>
        </p:blipFill>
        <p:spPr>
          <a:xfrm>
            <a:off x="6711825" y="337550"/>
            <a:ext cx="1121600" cy="280400"/>
          </a:xfrm>
          <a:prstGeom prst="rect">
            <a:avLst/>
          </a:prstGeom>
          <a:noFill/>
          <a:ln>
            <a:noFill/>
          </a:ln>
        </p:spPr>
      </p:pic>
      <p:pic>
        <p:nvPicPr>
          <p:cNvPr id="212" name="Google Shape;212;p23"/>
          <p:cNvPicPr preferRelativeResize="0"/>
          <p:nvPr/>
        </p:nvPicPr>
        <p:blipFill>
          <a:blip r:embed="rId7">
            <a:alphaModFix/>
          </a:blip>
          <a:stretch>
            <a:fillRect/>
          </a:stretch>
        </p:blipFill>
        <p:spPr>
          <a:xfrm>
            <a:off x="3567074" y="348414"/>
            <a:ext cx="938175" cy="2586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pic>
        <p:nvPicPr>
          <p:cNvPr id="218" name="Google Shape;218;p24"/>
          <p:cNvPicPr preferRelativeResize="0"/>
          <p:nvPr/>
        </p:nvPicPr>
        <p:blipFill>
          <a:blip r:embed="rId4">
            <a:alphaModFix/>
          </a:blip>
          <a:stretch>
            <a:fillRect/>
          </a:stretch>
        </p:blipFill>
        <p:spPr>
          <a:xfrm>
            <a:off x="8706925" y="33550"/>
            <a:ext cx="404775" cy="36750"/>
          </a:xfrm>
          <a:prstGeom prst="rect">
            <a:avLst/>
          </a:prstGeom>
          <a:noFill/>
          <a:ln>
            <a:noFill/>
          </a:ln>
        </p:spPr>
      </p:pic>
      <p:sp>
        <p:nvSpPr>
          <p:cNvPr id="219" name="Google Shape;219;p24"/>
          <p:cNvSpPr txBox="1"/>
          <p:nvPr/>
        </p:nvSpPr>
        <p:spPr>
          <a:xfrm>
            <a:off x="6396800" y="2513298"/>
            <a:ext cx="2402100" cy="10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b="1" lang="en">
                <a:solidFill>
                  <a:schemeClr val="lt1"/>
                </a:solidFill>
                <a:latin typeface="Quattrocento Sans"/>
                <a:ea typeface="Quattrocento Sans"/>
                <a:cs typeface="Quattrocento Sans"/>
                <a:sym typeface="Quattrocento Sans"/>
              </a:rPr>
              <a:t>Streamline Gardening </a:t>
            </a:r>
            <a:r>
              <a:rPr b="1" lang="en">
                <a:solidFill>
                  <a:schemeClr val="lt1"/>
                </a:solidFill>
                <a:latin typeface="Quattrocento Sans"/>
                <a:ea typeface="Quattrocento Sans"/>
                <a:cs typeface="Quattrocento Sans"/>
                <a:sym typeface="Quattrocento Sans"/>
              </a:rPr>
              <a:t>Experience</a:t>
            </a:r>
            <a:r>
              <a:rPr b="1" lang="en">
                <a:solidFill>
                  <a:schemeClr val="lt1"/>
                </a:solidFill>
                <a:latin typeface="Quattrocento Sans"/>
                <a:ea typeface="Quattrocento Sans"/>
                <a:cs typeface="Quattrocento Sans"/>
                <a:sym typeface="Quattrocento Sans"/>
              </a:rPr>
              <a:t> </a:t>
            </a:r>
            <a:endParaRPr b="1">
              <a:solidFill>
                <a:schemeClr val="lt1"/>
              </a:solidFill>
              <a:latin typeface="Quattrocento Sans"/>
              <a:ea typeface="Quattrocento Sans"/>
              <a:cs typeface="Quattrocento Sans"/>
              <a:sym typeface="Quattrocento Sans"/>
            </a:endParaRPr>
          </a:p>
        </p:txBody>
      </p:sp>
      <p:pic>
        <p:nvPicPr>
          <p:cNvPr id="220" name="Google Shape;220;p24"/>
          <p:cNvPicPr preferRelativeResize="0"/>
          <p:nvPr/>
        </p:nvPicPr>
        <p:blipFill>
          <a:blip r:embed="rId5">
            <a:alphaModFix/>
          </a:blip>
          <a:stretch>
            <a:fillRect/>
          </a:stretch>
        </p:blipFill>
        <p:spPr>
          <a:xfrm>
            <a:off x="958688" y="1623313"/>
            <a:ext cx="996675" cy="996675"/>
          </a:xfrm>
          <a:prstGeom prst="rect">
            <a:avLst/>
          </a:prstGeom>
          <a:noFill/>
          <a:ln>
            <a:noFill/>
          </a:ln>
        </p:spPr>
      </p:pic>
      <p:pic>
        <p:nvPicPr>
          <p:cNvPr id="221" name="Google Shape;221;p24"/>
          <p:cNvPicPr preferRelativeResize="0"/>
          <p:nvPr/>
        </p:nvPicPr>
        <p:blipFill>
          <a:blip r:embed="rId6">
            <a:alphaModFix/>
          </a:blip>
          <a:stretch>
            <a:fillRect/>
          </a:stretch>
        </p:blipFill>
        <p:spPr>
          <a:xfrm>
            <a:off x="7099513" y="1675687"/>
            <a:ext cx="996675" cy="996675"/>
          </a:xfrm>
          <a:prstGeom prst="rect">
            <a:avLst/>
          </a:prstGeom>
          <a:noFill/>
          <a:ln>
            <a:noFill/>
          </a:ln>
        </p:spPr>
      </p:pic>
      <p:pic>
        <p:nvPicPr>
          <p:cNvPr id="222" name="Google Shape;222;p24"/>
          <p:cNvPicPr preferRelativeResize="0"/>
          <p:nvPr/>
        </p:nvPicPr>
        <p:blipFill>
          <a:blip r:embed="rId7">
            <a:alphaModFix/>
          </a:blip>
          <a:stretch>
            <a:fillRect/>
          </a:stretch>
        </p:blipFill>
        <p:spPr>
          <a:xfrm>
            <a:off x="4119338" y="1715163"/>
            <a:ext cx="996675" cy="996675"/>
          </a:xfrm>
          <a:prstGeom prst="rect">
            <a:avLst/>
          </a:prstGeom>
          <a:noFill/>
          <a:ln>
            <a:noFill/>
          </a:ln>
        </p:spPr>
      </p:pic>
      <p:sp>
        <p:nvSpPr>
          <p:cNvPr id="223" name="Google Shape;223;p24"/>
          <p:cNvSpPr txBox="1"/>
          <p:nvPr/>
        </p:nvSpPr>
        <p:spPr>
          <a:xfrm>
            <a:off x="311700" y="2672338"/>
            <a:ext cx="240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Quattrocento Sans"/>
                <a:ea typeface="Quattrocento Sans"/>
                <a:cs typeface="Quattrocento Sans"/>
                <a:sym typeface="Quattrocento Sans"/>
              </a:rPr>
              <a:t>Market Opportunity</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Clr>
                <a:schemeClr val="dk1"/>
              </a:buClr>
              <a:buSzPts val="1100"/>
              <a:buFont typeface="Arial"/>
              <a:buNone/>
            </a:pPr>
            <a:r>
              <a:rPr lang="en">
                <a:solidFill>
                  <a:schemeClr val="lt1"/>
                </a:solidFill>
                <a:latin typeface="Quattrocento Sans"/>
                <a:ea typeface="Quattrocento Sans"/>
                <a:cs typeface="Quattrocento Sans"/>
                <a:sym typeface="Quattrocento Sans"/>
              </a:rPr>
              <a:t>Provide differentiating features to stand out</a:t>
            </a:r>
            <a:endParaRPr>
              <a:solidFill>
                <a:schemeClr val="dk1"/>
              </a:solidFill>
            </a:endParaRPr>
          </a:p>
          <a:p>
            <a:pPr indent="0" lvl="0" marL="0" rtl="0" algn="l">
              <a:spcBef>
                <a:spcPts val="0"/>
              </a:spcBef>
              <a:spcAft>
                <a:spcPts val="0"/>
              </a:spcAft>
              <a:buNone/>
            </a:pPr>
            <a:r>
              <a:t/>
            </a:r>
            <a:endParaRPr/>
          </a:p>
        </p:txBody>
      </p:sp>
      <p:sp>
        <p:nvSpPr>
          <p:cNvPr id="224" name="Google Shape;224;p24"/>
          <p:cNvSpPr txBox="1"/>
          <p:nvPr/>
        </p:nvSpPr>
        <p:spPr>
          <a:xfrm>
            <a:off x="3416625" y="2672338"/>
            <a:ext cx="240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Quattrocento Sans"/>
                <a:ea typeface="Quattrocento Sans"/>
                <a:cs typeface="Quattrocento Sans"/>
                <a:sym typeface="Quattrocento Sans"/>
              </a:rPr>
              <a:t>User Centric Design</a:t>
            </a:r>
            <a:endParaRPr b="1">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chemeClr val="lt1"/>
                </a:solidFill>
                <a:latin typeface="Quattrocento Sans"/>
                <a:ea typeface="Quattrocento Sans"/>
                <a:cs typeface="Quattrocento Sans"/>
                <a:sym typeface="Quattrocento Sans"/>
              </a:rPr>
              <a:t>Avoid the pitfalls of our competitors</a:t>
            </a:r>
            <a:endParaRPr>
              <a:solidFill>
                <a:schemeClr val="dk1"/>
              </a:solidFill>
            </a:endParaRPr>
          </a:p>
          <a:p>
            <a:pPr indent="0" lvl="0" marL="0" rtl="0" algn="l">
              <a:spcBef>
                <a:spcPts val="0"/>
              </a:spcBef>
              <a:spcAft>
                <a:spcPts val="0"/>
              </a:spcAft>
              <a:buNone/>
            </a:pPr>
            <a:r>
              <a:t/>
            </a:r>
            <a:endParaRPr/>
          </a:p>
        </p:txBody>
      </p:sp>
      <p:pic>
        <p:nvPicPr>
          <p:cNvPr id="225" name="Google Shape;225;p24"/>
          <p:cNvPicPr preferRelativeResize="0"/>
          <p:nvPr/>
        </p:nvPicPr>
        <p:blipFill>
          <a:blip r:embed="rId8">
            <a:alphaModFix/>
          </a:blip>
          <a:stretch>
            <a:fillRect/>
          </a:stretch>
        </p:blipFill>
        <p:spPr>
          <a:xfrm>
            <a:off x="0" y="5003224"/>
            <a:ext cx="250475" cy="382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Questions and Answers</a:t>
            </a:r>
            <a:endParaRPr>
              <a:solidFill>
                <a:schemeClr val="lt1"/>
              </a:solidFill>
            </a:endParaRPr>
          </a:p>
        </p:txBody>
      </p:sp>
      <p:sp>
        <p:nvSpPr>
          <p:cNvPr id="231" name="Google Shape;231;p25"/>
          <p:cNvSpPr/>
          <p:nvPr/>
        </p:nvSpPr>
        <p:spPr>
          <a:xfrm>
            <a:off x="0" y="0"/>
            <a:ext cx="9144000" cy="1102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Elsie"/>
              <a:ea typeface="Elsie"/>
              <a:cs typeface="Elsie"/>
              <a:sym typeface="Elsie"/>
            </a:endParaRPr>
          </a:p>
        </p:txBody>
      </p:sp>
      <p:sp>
        <p:nvSpPr>
          <p:cNvPr id="232" name="Google Shape;232;p25"/>
          <p:cNvSpPr txBox="1"/>
          <p:nvPr/>
        </p:nvSpPr>
        <p:spPr>
          <a:xfrm>
            <a:off x="1636050" y="253425"/>
            <a:ext cx="5871900" cy="6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200">
                <a:solidFill>
                  <a:srgbClr val="FFD966"/>
                </a:solidFill>
                <a:latin typeface="Quattrocento Sans"/>
                <a:ea typeface="Quattrocento Sans"/>
                <a:cs typeface="Quattrocento Sans"/>
                <a:sym typeface="Quattrocento Sans"/>
              </a:rPr>
              <a:t>Questions</a:t>
            </a:r>
            <a:r>
              <a:rPr b="1" lang="en" sz="3200">
                <a:solidFill>
                  <a:srgbClr val="FFFFFF"/>
                </a:solidFill>
                <a:latin typeface="Quattrocento Sans"/>
                <a:ea typeface="Quattrocento Sans"/>
                <a:cs typeface="Quattrocento Sans"/>
                <a:sym typeface="Quattrocento Sans"/>
              </a:rPr>
              <a:t> and </a:t>
            </a:r>
            <a:r>
              <a:rPr b="1" lang="en" sz="3200">
                <a:solidFill>
                  <a:srgbClr val="E06666"/>
                </a:solidFill>
                <a:latin typeface="Quattrocento Sans"/>
                <a:ea typeface="Quattrocento Sans"/>
                <a:cs typeface="Quattrocento Sans"/>
                <a:sym typeface="Quattrocento Sans"/>
              </a:rPr>
              <a:t>Answers </a:t>
            </a:r>
            <a:r>
              <a:rPr b="1" lang="en" sz="3200">
                <a:solidFill>
                  <a:srgbClr val="FFFFFF"/>
                </a:solidFill>
                <a:latin typeface="Quattrocento Sans"/>
                <a:ea typeface="Quattrocento Sans"/>
                <a:cs typeface="Quattrocento Sans"/>
                <a:sym typeface="Quattrocento Sans"/>
              </a:rPr>
              <a:t>Session</a:t>
            </a:r>
            <a:endParaRPr b="1" sz="32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1" sz="3600">
              <a:solidFill>
                <a:srgbClr val="449570"/>
              </a:solidFill>
              <a:latin typeface="Quattrocento Sans"/>
              <a:ea typeface="Quattrocento Sans"/>
              <a:cs typeface="Quattrocento Sans"/>
              <a:sym typeface="Quattrocento Sans"/>
            </a:endParaRPr>
          </a:p>
        </p:txBody>
      </p:sp>
      <p:pic>
        <p:nvPicPr>
          <p:cNvPr id="233" name="Google Shape;233;p25"/>
          <p:cNvPicPr preferRelativeResize="0"/>
          <p:nvPr/>
        </p:nvPicPr>
        <p:blipFill>
          <a:blip r:embed="rId3">
            <a:alphaModFix/>
          </a:blip>
          <a:stretch>
            <a:fillRect/>
          </a:stretch>
        </p:blipFill>
        <p:spPr>
          <a:xfrm>
            <a:off x="1802350" y="1499825"/>
            <a:ext cx="5539300" cy="311585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4"/>
          <p:cNvSpPr/>
          <p:nvPr/>
        </p:nvSpPr>
        <p:spPr>
          <a:xfrm>
            <a:off x="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Quattrocento Sans"/>
                <a:ea typeface="Quattrocento Sans"/>
                <a:cs typeface="Quattrocento Sans"/>
                <a:sym typeface="Quattrocento Sans"/>
              </a:rPr>
              <a:t>Market Overview</a:t>
            </a:r>
            <a:endParaRPr>
              <a:solidFill>
                <a:schemeClr val="lt1"/>
              </a:solidFill>
              <a:latin typeface="Quattrocento Sans"/>
              <a:ea typeface="Quattrocento Sans"/>
              <a:cs typeface="Quattrocento Sans"/>
              <a:sym typeface="Quattrocento Sans"/>
            </a:endParaRPr>
          </a:p>
        </p:txBody>
      </p:sp>
      <p:pic>
        <p:nvPicPr>
          <p:cNvPr id="84" name="Google Shape;84;p14"/>
          <p:cNvPicPr preferRelativeResize="0"/>
          <p:nvPr/>
        </p:nvPicPr>
        <p:blipFill>
          <a:blip r:embed="rId3">
            <a:alphaModFix/>
          </a:blip>
          <a:stretch>
            <a:fillRect/>
          </a:stretch>
        </p:blipFill>
        <p:spPr>
          <a:xfrm>
            <a:off x="4687525" y="386600"/>
            <a:ext cx="4335375" cy="2222025"/>
          </a:xfrm>
          <a:prstGeom prst="rect">
            <a:avLst/>
          </a:prstGeom>
          <a:noFill/>
          <a:ln>
            <a:noFill/>
          </a:ln>
        </p:spPr>
      </p:pic>
      <p:sp>
        <p:nvSpPr>
          <p:cNvPr id="85" name="Google Shape;85;p14"/>
          <p:cNvSpPr txBox="1"/>
          <p:nvPr/>
        </p:nvSpPr>
        <p:spPr>
          <a:xfrm>
            <a:off x="258100" y="1143000"/>
            <a:ext cx="4107900" cy="372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Projected to </a:t>
            </a:r>
            <a:r>
              <a:rPr lang="en" sz="1500">
                <a:solidFill>
                  <a:schemeClr val="lt1"/>
                </a:solidFill>
              </a:rPr>
              <a:t>increase</a:t>
            </a:r>
            <a:r>
              <a:rPr lang="en" sz="1500">
                <a:solidFill>
                  <a:schemeClr val="lt1"/>
                </a:solidFill>
              </a:rPr>
              <a:t> year over year</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23% increase in 11 years</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Majority of the sensor will be used in:</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Agriculture </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Construction and Mining </a:t>
            </a:r>
            <a:endParaRPr sz="15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Key Points:</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Rising Interest in Plant Care</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Integration</a:t>
            </a:r>
            <a:r>
              <a:rPr lang="en" sz="1500">
                <a:solidFill>
                  <a:schemeClr val="lt1"/>
                </a:solidFill>
              </a:rPr>
              <a:t> of Technology</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Promotion of Sustainability</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Market Growth</a:t>
            </a:r>
            <a:endParaRPr sz="15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86" name="Google Shape;86;p14"/>
          <p:cNvPicPr preferRelativeResize="0"/>
          <p:nvPr/>
        </p:nvPicPr>
        <p:blipFill rotWithShape="1">
          <a:blip r:embed="rId4">
            <a:alphaModFix/>
          </a:blip>
          <a:srcRect b="0" l="0" r="0" t="4461"/>
          <a:stretch/>
        </p:blipFill>
        <p:spPr>
          <a:xfrm>
            <a:off x="4801263" y="2742600"/>
            <a:ext cx="4107900" cy="2315606"/>
          </a:xfrm>
          <a:prstGeom prst="rect">
            <a:avLst/>
          </a:prstGeom>
          <a:noFill/>
          <a:ln>
            <a:noFill/>
          </a:ln>
        </p:spPr>
      </p:pic>
      <p:pic>
        <p:nvPicPr>
          <p:cNvPr id="87" name="Google Shape;87;p14"/>
          <p:cNvPicPr preferRelativeResize="0"/>
          <p:nvPr/>
        </p:nvPicPr>
        <p:blipFill>
          <a:blip r:embed="rId5">
            <a:alphaModFix/>
          </a:blip>
          <a:stretch>
            <a:fillRect/>
          </a:stretch>
        </p:blipFill>
        <p:spPr>
          <a:xfrm>
            <a:off x="6963750" y="2234425"/>
            <a:ext cx="103325" cy="13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5"/>
          <p:cNvSpPr/>
          <p:nvPr/>
        </p:nvSpPr>
        <p:spPr>
          <a:xfrm>
            <a:off x="0" y="-54375"/>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5"/>
          <p:cNvSpPr txBox="1"/>
          <p:nvPr>
            <p:ph type="title"/>
          </p:nvPr>
        </p:nvSpPr>
        <p:spPr>
          <a:xfrm>
            <a:off x="148500" y="42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Quattrocento Sans"/>
                <a:ea typeface="Quattrocento Sans"/>
                <a:cs typeface="Quattrocento Sans"/>
                <a:sym typeface="Quattrocento Sans"/>
              </a:rPr>
              <a:t>Netro </a:t>
            </a:r>
            <a:r>
              <a:rPr b="1" lang="en">
                <a:solidFill>
                  <a:schemeClr val="lt1"/>
                </a:solidFill>
                <a:latin typeface="Quattrocento Sans"/>
                <a:ea typeface="Quattrocento Sans"/>
                <a:cs typeface="Quattrocento Sans"/>
                <a:sym typeface="Quattrocento Sans"/>
              </a:rPr>
              <a:t>Analysis</a:t>
            </a:r>
            <a:endParaRPr b="1">
              <a:solidFill>
                <a:schemeClr val="lt1"/>
              </a:solidFill>
              <a:latin typeface="Quattrocento Sans"/>
              <a:ea typeface="Quattrocento Sans"/>
              <a:cs typeface="Quattrocento Sans"/>
              <a:sym typeface="Quattrocento Sans"/>
            </a:endParaRPr>
          </a:p>
        </p:txBody>
      </p:sp>
      <p:sp>
        <p:nvSpPr>
          <p:cNvPr id="94" name="Google Shape;94;p15"/>
          <p:cNvSpPr txBox="1"/>
          <p:nvPr/>
        </p:nvSpPr>
        <p:spPr>
          <a:xfrm>
            <a:off x="148500" y="994525"/>
            <a:ext cx="4575300" cy="40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rPr>
              <a:t>Overview: </a:t>
            </a:r>
            <a:r>
              <a:rPr lang="en" sz="1200">
                <a:solidFill>
                  <a:schemeClr val="lt1"/>
                </a:solidFill>
              </a:rPr>
              <a:t>~$80</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Periodically collects the soil moisture, ambient temperature, sunlight condition</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b="1" lang="en" sz="1200">
                <a:solidFill>
                  <a:schemeClr val="lt1"/>
                </a:solidFill>
              </a:rPr>
              <a:t>Features &amp; Offerings:</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Wifi connected</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Solar powered</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Runs on Android and IOS devices</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Sunlight, temperature, and moisture sensor</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b="1" lang="en" sz="1200">
                <a:solidFill>
                  <a:schemeClr val="lt1"/>
                </a:solidFill>
              </a:rPr>
              <a:t>Hands-on Evaluation:</a:t>
            </a:r>
            <a:endParaRPr b="1"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Reviewers emphasize the “modern” aspect of the device such as weather integration and prediction.</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The whisperer mobile application, lets you set up “zones” for multiple sensors</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Device only uses 2.4GHz and may not work with 5Ghz networks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95" name="Google Shape;95;p15"/>
          <p:cNvPicPr preferRelativeResize="0"/>
          <p:nvPr/>
        </p:nvPicPr>
        <p:blipFill rotWithShape="1">
          <a:blip r:embed="rId4">
            <a:alphaModFix/>
          </a:blip>
          <a:srcRect b="11415" l="33765" r="31726" t="6042"/>
          <a:stretch/>
        </p:blipFill>
        <p:spPr>
          <a:xfrm>
            <a:off x="7823100" y="1033375"/>
            <a:ext cx="1452975" cy="3838200"/>
          </a:xfrm>
          <a:prstGeom prst="rect">
            <a:avLst/>
          </a:prstGeom>
          <a:noFill/>
          <a:ln>
            <a:noFill/>
          </a:ln>
        </p:spPr>
      </p:pic>
      <p:sp>
        <p:nvSpPr>
          <p:cNvPr id="96" name="Google Shape;96;p15"/>
          <p:cNvSpPr txBox="1"/>
          <p:nvPr/>
        </p:nvSpPr>
        <p:spPr>
          <a:xfrm>
            <a:off x="4793725" y="3076725"/>
            <a:ext cx="3185700" cy="20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rPr>
              <a:t>Critical Review:</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Can be inaccurate and unreliable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Only for outdoor plants, doesn't work in low light conditions</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Low </a:t>
            </a:r>
            <a:r>
              <a:rPr lang="en" sz="1200">
                <a:solidFill>
                  <a:schemeClr val="lt1"/>
                </a:solidFill>
              </a:rPr>
              <a:t>durability</a:t>
            </a:r>
            <a:endParaRPr sz="1200">
              <a:solidFill>
                <a:schemeClr val="lt1"/>
              </a:solidFill>
            </a:endParaRPr>
          </a:p>
        </p:txBody>
      </p:sp>
      <p:pic>
        <p:nvPicPr>
          <p:cNvPr id="97" name="Google Shape;97;p15" title="Points scored"/>
          <p:cNvPicPr preferRelativeResize="0"/>
          <p:nvPr/>
        </p:nvPicPr>
        <p:blipFill>
          <a:blip r:embed="rId5">
            <a:alphaModFix/>
          </a:blip>
          <a:stretch>
            <a:fillRect/>
          </a:stretch>
        </p:blipFill>
        <p:spPr>
          <a:xfrm>
            <a:off x="4153433" y="421825"/>
            <a:ext cx="3631741" cy="2440275"/>
          </a:xfrm>
          <a:prstGeom prst="rect">
            <a:avLst/>
          </a:prstGeom>
          <a:noFill/>
          <a:ln cap="flat" cmpd="sng" w="25400">
            <a:solidFill>
              <a:srgbClr val="000000"/>
            </a:solidFill>
            <a:prstDash val="solid"/>
            <a:miter lim="8000"/>
            <a:headEnd len="sm" w="sm" type="none"/>
            <a:tailEnd len="sm" w="sm" type="none"/>
          </a:ln>
        </p:spPr>
      </p:pic>
      <p:pic>
        <p:nvPicPr>
          <p:cNvPr id="98" name="Google Shape;98;p15"/>
          <p:cNvPicPr preferRelativeResize="0"/>
          <p:nvPr/>
        </p:nvPicPr>
        <p:blipFill>
          <a:blip r:embed="rId6">
            <a:alphaModFix/>
          </a:blip>
          <a:stretch>
            <a:fillRect/>
          </a:stretch>
        </p:blipFill>
        <p:spPr>
          <a:xfrm>
            <a:off x="8669091" y="1445550"/>
            <a:ext cx="62775" cy="8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6"/>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167600" y="43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Quattrocento Sans"/>
                <a:ea typeface="Quattrocento Sans"/>
                <a:cs typeface="Quattrocento Sans"/>
                <a:sym typeface="Quattrocento Sans"/>
              </a:rPr>
              <a:t>Rachio Analysis</a:t>
            </a:r>
            <a:endParaRPr b="1">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ct val="39285"/>
              <a:buFont typeface="Arial"/>
              <a:buNone/>
            </a:pPr>
            <a:r>
              <a:t/>
            </a:r>
            <a:endParaRPr>
              <a:solidFill>
                <a:schemeClr val="lt1"/>
              </a:solidFill>
              <a:latin typeface="Quattrocento Sans"/>
              <a:ea typeface="Quattrocento Sans"/>
              <a:cs typeface="Quattrocento Sans"/>
              <a:sym typeface="Quattrocento Sans"/>
            </a:endParaRPr>
          </a:p>
        </p:txBody>
      </p:sp>
      <p:sp>
        <p:nvSpPr>
          <p:cNvPr id="105" name="Google Shape;105;p16"/>
          <p:cNvSpPr txBox="1"/>
          <p:nvPr/>
        </p:nvSpPr>
        <p:spPr>
          <a:xfrm>
            <a:off x="311700" y="2054750"/>
            <a:ext cx="3858600" cy="140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rPr>
              <a:t>Features &amp; Offerings:</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Wireless</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Solar Powered</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Low </a:t>
            </a:r>
            <a:r>
              <a:rPr lang="en" sz="1200">
                <a:solidFill>
                  <a:schemeClr val="lt1"/>
                </a:solidFill>
              </a:rPr>
              <a:t>maintenance</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Alexa-Enabled</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Easy Installation</a:t>
            </a:r>
            <a:endParaRPr sz="1200">
              <a:solidFill>
                <a:schemeClr val="lt1"/>
              </a:solidFill>
            </a:endParaRPr>
          </a:p>
        </p:txBody>
      </p:sp>
      <p:sp>
        <p:nvSpPr>
          <p:cNvPr id="106" name="Google Shape;106;p16"/>
          <p:cNvSpPr txBox="1"/>
          <p:nvPr/>
        </p:nvSpPr>
        <p:spPr>
          <a:xfrm>
            <a:off x="167600" y="952050"/>
            <a:ext cx="4568100" cy="114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rPr>
              <a:t>Overview</a:t>
            </a:r>
            <a:r>
              <a:rPr lang="en" sz="1200">
                <a:solidFill>
                  <a:schemeClr val="lt1"/>
                </a:solidFill>
              </a:rPr>
              <a:t>: ~$400</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 sz="1200">
                <a:solidFill>
                  <a:schemeClr val="lt1"/>
                </a:solidFill>
              </a:rPr>
              <a:t>A device that measures and reports the weather, aiding in watering scheduling. View real time </a:t>
            </a:r>
            <a:r>
              <a:rPr lang="en" sz="1200">
                <a:solidFill>
                  <a:schemeClr val="lt1"/>
                </a:solidFill>
              </a:rPr>
              <a:t>data</a:t>
            </a:r>
            <a:r>
              <a:rPr lang="en" sz="1200">
                <a:solidFill>
                  <a:schemeClr val="lt1"/>
                </a:solidFill>
              </a:rPr>
              <a:t> in the Rachio app such as wind speeds, ambient light, temperature and humidity sensing information.</a:t>
            </a:r>
            <a:endParaRPr sz="1200">
              <a:solidFill>
                <a:schemeClr val="lt1"/>
              </a:solidFill>
            </a:endParaRPr>
          </a:p>
          <a:p>
            <a:pPr indent="0" lvl="0" marL="457200" rtl="0" algn="l">
              <a:spcBef>
                <a:spcPts val="0"/>
              </a:spcBef>
              <a:spcAft>
                <a:spcPts val="0"/>
              </a:spcAft>
              <a:buNone/>
            </a:pPr>
            <a:r>
              <a:t/>
            </a:r>
            <a:endParaRPr sz="1200">
              <a:solidFill>
                <a:schemeClr val="lt1"/>
              </a:solidFill>
            </a:endParaRPr>
          </a:p>
        </p:txBody>
      </p:sp>
      <p:sp>
        <p:nvSpPr>
          <p:cNvPr id="107" name="Google Shape;107;p16"/>
          <p:cNvSpPr txBox="1"/>
          <p:nvPr/>
        </p:nvSpPr>
        <p:spPr>
          <a:xfrm>
            <a:off x="311700" y="3401625"/>
            <a:ext cx="2960700" cy="14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rPr>
              <a:t>Hands-on Evaluation:</a:t>
            </a:r>
            <a:endParaRPr b="1"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Intuitive app</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Convenient wireless connection</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Complex setup for non tech-savvy</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In-app customization is complex</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Comprehensive range of sensors</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Minimal maintenance</a:t>
            </a:r>
            <a:endParaRPr sz="1200">
              <a:solidFill>
                <a:schemeClr val="lt1"/>
              </a:solidFill>
            </a:endParaRPr>
          </a:p>
        </p:txBody>
      </p:sp>
      <p:sp>
        <p:nvSpPr>
          <p:cNvPr id="108" name="Google Shape;108;p16"/>
          <p:cNvSpPr txBox="1"/>
          <p:nvPr/>
        </p:nvSpPr>
        <p:spPr>
          <a:xfrm>
            <a:off x="3332675" y="3335025"/>
            <a:ext cx="2810700" cy="153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rPr>
              <a:t>Critical Reviews:</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Rain and wind readings are not accurate or reliable many times</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Relatively short lifespan</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Some communication issues</a:t>
            </a:r>
            <a:endParaRPr sz="1200">
              <a:solidFill>
                <a:schemeClr val="lt1"/>
              </a:solidFill>
            </a:endParaRPr>
          </a:p>
        </p:txBody>
      </p:sp>
      <p:pic>
        <p:nvPicPr>
          <p:cNvPr id="109" name="Google Shape;109;p16"/>
          <p:cNvPicPr preferRelativeResize="0"/>
          <p:nvPr/>
        </p:nvPicPr>
        <p:blipFill>
          <a:blip r:embed="rId4">
            <a:alphaModFix/>
          </a:blip>
          <a:stretch>
            <a:fillRect/>
          </a:stretch>
        </p:blipFill>
        <p:spPr>
          <a:xfrm>
            <a:off x="6611950" y="2511475"/>
            <a:ext cx="2584000" cy="2584000"/>
          </a:xfrm>
          <a:prstGeom prst="rect">
            <a:avLst/>
          </a:prstGeom>
          <a:noFill/>
          <a:ln>
            <a:noFill/>
          </a:ln>
        </p:spPr>
      </p:pic>
      <p:pic>
        <p:nvPicPr>
          <p:cNvPr id="110" name="Google Shape;110;p16" title="Points scored"/>
          <p:cNvPicPr preferRelativeResize="0"/>
          <p:nvPr/>
        </p:nvPicPr>
        <p:blipFill>
          <a:blip r:embed="rId5">
            <a:alphaModFix/>
          </a:blip>
          <a:stretch>
            <a:fillRect/>
          </a:stretch>
        </p:blipFill>
        <p:spPr>
          <a:xfrm>
            <a:off x="4786950" y="130768"/>
            <a:ext cx="3858601" cy="2380707"/>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17"/>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Quattrocento Sans"/>
                <a:ea typeface="Quattrocento Sans"/>
                <a:cs typeface="Quattrocento Sans"/>
                <a:sym typeface="Quattrocento Sans"/>
              </a:rPr>
              <a:t>Sun Joe Analysis</a:t>
            </a:r>
            <a:endParaRPr b="1">
              <a:solidFill>
                <a:schemeClr val="lt1"/>
              </a:solidFill>
            </a:endParaRPr>
          </a:p>
        </p:txBody>
      </p:sp>
      <p:sp>
        <p:nvSpPr>
          <p:cNvPr id="117" name="Google Shape;117;p17"/>
          <p:cNvSpPr txBox="1"/>
          <p:nvPr/>
        </p:nvSpPr>
        <p:spPr>
          <a:xfrm>
            <a:off x="311700" y="1870650"/>
            <a:ext cx="3858600" cy="140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rPr>
              <a:t>Features &amp; Offerings:</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Sunlight intensity sensor</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Moisture sensor</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pH sensor</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No batteries required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Gauge for easy monitoring</a:t>
            </a:r>
            <a:endParaRPr sz="1200">
              <a:solidFill>
                <a:schemeClr val="lt1"/>
              </a:solidFill>
            </a:endParaRPr>
          </a:p>
        </p:txBody>
      </p:sp>
      <p:sp>
        <p:nvSpPr>
          <p:cNvPr id="118" name="Google Shape;118;p17"/>
          <p:cNvSpPr txBox="1"/>
          <p:nvPr/>
        </p:nvSpPr>
        <p:spPr>
          <a:xfrm>
            <a:off x="311700" y="952050"/>
            <a:ext cx="4734300" cy="9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Overview</a:t>
            </a:r>
            <a:r>
              <a:rPr lang="en" sz="1200">
                <a:solidFill>
                  <a:schemeClr val="lt1"/>
                </a:solidFill>
              </a:rPr>
              <a:t>: ~$12</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3-in-1 soil meter that tests for proper moisture, pH and sunlight for healthier soil and happier plants. It is designed for indoor and outdoor use for testing soil condition and plant care</a:t>
            </a:r>
            <a:endParaRPr sz="1200">
              <a:solidFill>
                <a:schemeClr val="lt1"/>
              </a:solidFill>
            </a:endParaRPr>
          </a:p>
          <a:p>
            <a:pPr indent="0" lvl="0" marL="457200" rtl="0" algn="l">
              <a:spcBef>
                <a:spcPts val="0"/>
              </a:spcBef>
              <a:spcAft>
                <a:spcPts val="0"/>
              </a:spcAft>
              <a:buNone/>
            </a:pPr>
            <a:r>
              <a:t/>
            </a:r>
            <a:endParaRPr sz="1200">
              <a:solidFill>
                <a:schemeClr val="lt1"/>
              </a:solidFill>
            </a:endParaRPr>
          </a:p>
        </p:txBody>
      </p:sp>
      <p:sp>
        <p:nvSpPr>
          <p:cNvPr id="119" name="Google Shape;119;p17"/>
          <p:cNvSpPr txBox="1"/>
          <p:nvPr/>
        </p:nvSpPr>
        <p:spPr>
          <a:xfrm>
            <a:off x="311700" y="3272850"/>
            <a:ext cx="2960700" cy="14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Hands-on Evaluation:</a:t>
            </a:r>
            <a:endParaRPr b="1"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Relatively low quality material</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Ready for use right out the box</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Need to select desired test mode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Accuracy is iffy or may not work entirely</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120" name="Google Shape;120;p17"/>
          <p:cNvSpPr txBox="1"/>
          <p:nvPr/>
        </p:nvSpPr>
        <p:spPr>
          <a:xfrm>
            <a:off x="3272400" y="2773950"/>
            <a:ext cx="2571900" cy="1535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Critical Reviews:</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292100" lvl="0" marL="457200" rtl="0" algn="just">
              <a:lnSpc>
                <a:spcPct val="115000"/>
              </a:lnSpc>
              <a:spcBef>
                <a:spcPts val="0"/>
              </a:spcBef>
              <a:spcAft>
                <a:spcPts val="0"/>
              </a:spcAft>
              <a:buClr>
                <a:schemeClr val="lt1"/>
              </a:buClr>
              <a:buSzPts val="1000"/>
              <a:buFont typeface="Times New Roman"/>
              <a:buChar char="●"/>
            </a:pPr>
            <a:r>
              <a:rPr lang="en" sz="1200">
                <a:solidFill>
                  <a:schemeClr val="lt1"/>
                </a:solidFill>
              </a:rPr>
              <a:t>A lot of users tend to use the device for a specific functionality, not all of them</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Inaccurate reading when switching between different plants</a:t>
            </a:r>
            <a:endParaRPr sz="1200">
              <a:solidFill>
                <a:schemeClr val="lt1"/>
              </a:solidFill>
            </a:endParaRPr>
          </a:p>
        </p:txBody>
      </p:sp>
      <p:pic>
        <p:nvPicPr>
          <p:cNvPr id="121" name="Google Shape;121;p17"/>
          <p:cNvPicPr preferRelativeResize="0"/>
          <p:nvPr/>
        </p:nvPicPr>
        <p:blipFill rotWithShape="1">
          <a:blip r:embed="rId3">
            <a:alphaModFix/>
          </a:blip>
          <a:srcRect b="0" l="29382" r="26492" t="0"/>
          <a:stretch/>
        </p:blipFill>
        <p:spPr>
          <a:xfrm>
            <a:off x="6414825" y="2310200"/>
            <a:ext cx="1613251" cy="2746149"/>
          </a:xfrm>
          <a:prstGeom prst="rect">
            <a:avLst/>
          </a:prstGeom>
          <a:noFill/>
          <a:ln>
            <a:noFill/>
          </a:ln>
        </p:spPr>
      </p:pic>
      <p:pic>
        <p:nvPicPr>
          <p:cNvPr id="122" name="Google Shape;122;p17" title="Points scored"/>
          <p:cNvPicPr preferRelativeResize="0"/>
          <p:nvPr/>
        </p:nvPicPr>
        <p:blipFill>
          <a:blip r:embed="rId4">
            <a:alphaModFix/>
          </a:blip>
          <a:stretch>
            <a:fillRect/>
          </a:stretch>
        </p:blipFill>
        <p:spPr>
          <a:xfrm>
            <a:off x="5046000" y="149050"/>
            <a:ext cx="3611625" cy="2233750"/>
          </a:xfrm>
          <a:prstGeom prst="rect">
            <a:avLst/>
          </a:prstGeom>
          <a:noFill/>
          <a:ln cap="flat" cmpd="sng" w="25400">
            <a:solidFill>
              <a:srgbClr val="000000"/>
            </a:solidFill>
            <a:prstDash val="solid"/>
            <a:miter lim="8000"/>
            <a:headEnd len="sm" w="sm" type="none"/>
            <a:tailEnd len="sm" w="sm" type="none"/>
          </a:ln>
        </p:spPr>
      </p:pic>
      <p:pic>
        <p:nvPicPr>
          <p:cNvPr id="123" name="Google Shape;123;p17"/>
          <p:cNvPicPr preferRelativeResize="0"/>
          <p:nvPr/>
        </p:nvPicPr>
        <p:blipFill>
          <a:blip r:embed="rId5">
            <a:alphaModFix/>
          </a:blip>
          <a:stretch>
            <a:fillRect/>
          </a:stretch>
        </p:blipFill>
        <p:spPr>
          <a:xfrm>
            <a:off x="7464725" y="2693225"/>
            <a:ext cx="72000" cy="9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8"/>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Diivoo </a:t>
            </a:r>
            <a:r>
              <a:rPr b="1" lang="en">
                <a:solidFill>
                  <a:schemeClr val="lt1"/>
                </a:solidFill>
              </a:rPr>
              <a:t>Analysis</a:t>
            </a:r>
            <a:endParaRPr b="1">
              <a:solidFill>
                <a:schemeClr val="lt1"/>
              </a:solidFill>
            </a:endParaRPr>
          </a:p>
        </p:txBody>
      </p:sp>
      <p:sp>
        <p:nvSpPr>
          <p:cNvPr id="130" name="Google Shape;130;p18"/>
          <p:cNvSpPr txBox="1"/>
          <p:nvPr/>
        </p:nvSpPr>
        <p:spPr>
          <a:xfrm>
            <a:off x="311700" y="2157000"/>
            <a:ext cx="3049200" cy="1201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rPr>
              <a:t>Features &amp; Offerings:</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Bluetooth connectivity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32 predefined plants data</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Custom list for 30 additional plants</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Custom plant recommendations</a:t>
            </a:r>
            <a:endParaRPr sz="1200">
              <a:solidFill>
                <a:schemeClr val="lt1"/>
              </a:solidFill>
            </a:endParaRPr>
          </a:p>
        </p:txBody>
      </p:sp>
      <p:sp>
        <p:nvSpPr>
          <p:cNvPr id="131" name="Google Shape;131;p18"/>
          <p:cNvSpPr txBox="1"/>
          <p:nvPr/>
        </p:nvSpPr>
        <p:spPr>
          <a:xfrm>
            <a:off x="311700" y="952050"/>
            <a:ext cx="5000400" cy="10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Overview</a:t>
            </a:r>
            <a:r>
              <a:rPr lang="en" sz="1200">
                <a:solidFill>
                  <a:schemeClr val="lt1"/>
                </a:solidFill>
              </a:rPr>
              <a:t>: ~$25</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A soil moisture meter that connects to your phone via Bluetooth, displaying real-time temperature, humidity, and soil data.</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Lists preset data on the watering frequency, attributes and standard temperature and humidity ranges for 32 most common plants. </a:t>
            </a:r>
            <a:endParaRPr sz="1200">
              <a:solidFill>
                <a:schemeClr val="lt1"/>
              </a:solidFill>
            </a:endParaRPr>
          </a:p>
          <a:p>
            <a:pPr indent="0" lvl="0" marL="457200" rtl="0" algn="l">
              <a:spcBef>
                <a:spcPts val="0"/>
              </a:spcBef>
              <a:spcAft>
                <a:spcPts val="0"/>
              </a:spcAft>
              <a:buNone/>
            </a:pPr>
            <a:r>
              <a:t/>
            </a:r>
            <a:endParaRPr sz="1200">
              <a:solidFill>
                <a:schemeClr val="lt1"/>
              </a:solidFill>
            </a:endParaRPr>
          </a:p>
        </p:txBody>
      </p:sp>
      <p:sp>
        <p:nvSpPr>
          <p:cNvPr id="132" name="Google Shape;132;p18"/>
          <p:cNvSpPr txBox="1"/>
          <p:nvPr/>
        </p:nvSpPr>
        <p:spPr>
          <a:xfrm>
            <a:off x="311700" y="3358800"/>
            <a:ext cx="2672400" cy="17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Hands-on Evaluation:</a:t>
            </a:r>
            <a:endParaRPr b="1"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High </a:t>
            </a:r>
            <a:r>
              <a:rPr lang="en" sz="1200">
                <a:solidFill>
                  <a:schemeClr val="lt1"/>
                </a:solidFill>
              </a:rPr>
              <a:t>quality</a:t>
            </a:r>
            <a:r>
              <a:rPr lang="en" sz="1200">
                <a:solidFill>
                  <a:schemeClr val="lt1"/>
                </a:solidFill>
              </a:rPr>
              <a:t> build</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Easy setup</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Intuitive app</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Valuable plant database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Restricted to 30 plant types</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Accuracy sometimes iffy</a:t>
            </a:r>
            <a:endParaRPr sz="1200">
              <a:solidFill>
                <a:schemeClr val="lt1"/>
              </a:solidFill>
            </a:endParaRPr>
          </a:p>
        </p:txBody>
      </p:sp>
      <p:pic>
        <p:nvPicPr>
          <p:cNvPr id="133" name="Google Shape;133;p18"/>
          <p:cNvPicPr preferRelativeResize="0"/>
          <p:nvPr/>
        </p:nvPicPr>
        <p:blipFill>
          <a:blip r:embed="rId3">
            <a:alphaModFix/>
          </a:blip>
          <a:stretch>
            <a:fillRect/>
          </a:stretch>
        </p:blipFill>
        <p:spPr>
          <a:xfrm>
            <a:off x="5866963" y="2226225"/>
            <a:ext cx="2917274" cy="2917274"/>
          </a:xfrm>
          <a:prstGeom prst="rect">
            <a:avLst/>
          </a:prstGeom>
          <a:noFill/>
          <a:ln>
            <a:noFill/>
          </a:ln>
        </p:spPr>
      </p:pic>
      <p:sp>
        <p:nvSpPr>
          <p:cNvPr id="134" name="Google Shape;134;p18"/>
          <p:cNvSpPr txBox="1"/>
          <p:nvPr/>
        </p:nvSpPr>
        <p:spPr>
          <a:xfrm>
            <a:off x="3360900" y="3208050"/>
            <a:ext cx="2672400" cy="157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lt1"/>
                </a:solidFill>
              </a:rPr>
              <a:t>Critical Reviews:</a:t>
            </a:r>
            <a:r>
              <a:rPr lang="en" sz="1200">
                <a:solidFill>
                  <a:schemeClr val="lt1"/>
                </a:solidFill>
              </a:rPr>
              <a:t>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Repetitive annoyance having to press a </a:t>
            </a:r>
            <a:r>
              <a:rPr lang="en" sz="1200">
                <a:solidFill>
                  <a:schemeClr val="lt1"/>
                </a:solidFill>
              </a:rPr>
              <a:t>button on the device to get readings </a:t>
            </a:r>
            <a:endParaRPr sz="1200">
              <a:solidFill>
                <a:schemeClr val="lt1"/>
              </a:solidFill>
            </a:endParaRPr>
          </a:p>
          <a:p>
            <a:pPr indent="-304800" lvl="0" marL="457200" rtl="0" algn="just">
              <a:lnSpc>
                <a:spcPct val="115000"/>
              </a:lnSpc>
              <a:spcBef>
                <a:spcPts val="0"/>
              </a:spcBef>
              <a:spcAft>
                <a:spcPts val="0"/>
              </a:spcAft>
              <a:buClr>
                <a:schemeClr val="lt1"/>
              </a:buClr>
              <a:buSzPts val="1200"/>
              <a:buChar char="●"/>
            </a:pPr>
            <a:r>
              <a:rPr lang="en" sz="1200">
                <a:solidFill>
                  <a:schemeClr val="lt1"/>
                </a:solidFill>
              </a:rPr>
              <a:t>Has Limited memory for user defined plants. </a:t>
            </a:r>
            <a:endParaRPr>
              <a:solidFill>
                <a:schemeClr val="lt1"/>
              </a:solidFill>
            </a:endParaRPr>
          </a:p>
        </p:txBody>
      </p:sp>
      <p:pic>
        <p:nvPicPr>
          <p:cNvPr id="135" name="Google Shape;135;p18" title="Chart"/>
          <p:cNvPicPr preferRelativeResize="0"/>
          <p:nvPr/>
        </p:nvPicPr>
        <p:blipFill>
          <a:blip r:embed="rId4">
            <a:alphaModFix/>
          </a:blip>
          <a:stretch>
            <a:fillRect/>
          </a:stretch>
        </p:blipFill>
        <p:spPr>
          <a:xfrm>
            <a:off x="5546325" y="133950"/>
            <a:ext cx="3329751" cy="2058876"/>
          </a:xfrm>
          <a:prstGeom prst="rect">
            <a:avLst/>
          </a:prstGeom>
          <a:noFill/>
          <a:ln cap="flat" cmpd="sng" w="9525">
            <a:solidFill>
              <a:schemeClr val="dk1"/>
            </a:solidFill>
            <a:prstDash val="solid"/>
            <a:round/>
            <a:headEnd len="sm" w="sm" type="none"/>
            <a:tailEnd len="sm" w="sm" type="none"/>
          </a:ln>
        </p:spPr>
      </p:pic>
      <p:pic>
        <p:nvPicPr>
          <p:cNvPr id="136" name="Google Shape;136;p18"/>
          <p:cNvPicPr preferRelativeResize="0"/>
          <p:nvPr/>
        </p:nvPicPr>
        <p:blipFill>
          <a:blip r:embed="rId5">
            <a:alphaModFix/>
          </a:blip>
          <a:stretch>
            <a:fillRect/>
          </a:stretch>
        </p:blipFill>
        <p:spPr>
          <a:xfrm flipH="1">
            <a:off x="8381225" y="1342200"/>
            <a:ext cx="58950" cy="78850"/>
          </a:xfrm>
          <a:prstGeom prst="rect">
            <a:avLst/>
          </a:prstGeom>
          <a:noFill/>
          <a:ln>
            <a:noFill/>
          </a:ln>
        </p:spPr>
      </p:pic>
      <p:pic>
        <p:nvPicPr>
          <p:cNvPr id="137" name="Google Shape;137;p18"/>
          <p:cNvPicPr preferRelativeResize="0"/>
          <p:nvPr/>
        </p:nvPicPr>
        <p:blipFill>
          <a:blip r:embed="rId6">
            <a:alphaModFix/>
          </a:blip>
          <a:stretch>
            <a:fillRect/>
          </a:stretch>
        </p:blipFill>
        <p:spPr>
          <a:xfrm rot="1392267">
            <a:off x="6922528" y="1271576"/>
            <a:ext cx="175777" cy="88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9"/>
          <p:cNvSpPr/>
          <p:nvPr/>
        </p:nvSpPr>
        <p:spPr>
          <a:xfrm>
            <a:off x="0" y="0"/>
            <a:ext cx="9144000" cy="66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latin typeface="Quattrocento Sans"/>
                <a:ea typeface="Quattrocento Sans"/>
                <a:cs typeface="Quattrocento Sans"/>
                <a:sym typeface="Quattrocento Sans"/>
              </a:rPr>
              <a:t>Opportunity Assessment</a:t>
            </a:r>
            <a:endParaRPr b="1" i="0" sz="2000" u="none" cap="none" strike="noStrike">
              <a:solidFill>
                <a:srgbClr val="FFFFFF"/>
              </a:solidFill>
              <a:latin typeface="Quattrocento Sans"/>
              <a:ea typeface="Quattrocento Sans"/>
              <a:cs typeface="Quattrocento Sans"/>
              <a:sym typeface="Quattrocento Sans"/>
            </a:endParaRPr>
          </a:p>
        </p:txBody>
      </p:sp>
      <p:grpSp>
        <p:nvGrpSpPr>
          <p:cNvPr id="143" name="Google Shape;143;p19"/>
          <p:cNvGrpSpPr/>
          <p:nvPr/>
        </p:nvGrpSpPr>
        <p:grpSpPr>
          <a:xfrm>
            <a:off x="923928" y="3727862"/>
            <a:ext cx="7296136" cy="819497"/>
            <a:chOff x="1593000" y="2322568"/>
            <a:chExt cx="5957975" cy="643500"/>
          </a:xfrm>
        </p:grpSpPr>
        <p:sp>
          <p:nvSpPr>
            <p:cNvPr id="144" name="Google Shape;144;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Quattrocento Sans"/>
                  <a:ea typeface="Quattrocento Sans"/>
                  <a:cs typeface="Quattrocento Sans"/>
                  <a:sym typeface="Quattrocento Sans"/>
                </a:rPr>
                <a:t>Threats</a:t>
              </a:r>
              <a:endParaRPr b="1" sz="1000">
                <a:solidFill>
                  <a:srgbClr val="FFFFFF"/>
                </a:solidFill>
                <a:latin typeface="Quattrocento Sans"/>
                <a:ea typeface="Quattrocento Sans"/>
                <a:cs typeface="Quattrocento Sans"/>
                <a:sym typeface="Quattrocento Sans"/>
              </a:endParaRPr>
            </a:p>
          </p:txBody>
        </p:sp>
        <p:sp>
          <p:nvSpPr>
            <p:cNvPr id="148" name="Google Shape;148;p19"/>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1593000" y="2322575"/>
              <a:ext cx="690000" cy="642600"/>
            </a:xfrm>
            <a:prstGeom prst="rect">
              <a:avLst/>
            </a:prstGeom>
            <a:solidFill>
              <a:srgbClr val="132D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04</a:t>
              </a:r>
              <a:endParaRPr b="1" sz="2600">
                <a:solidFill>
                  <a:srgbClr val="FFFFFF"/>
                </a:solidFill>
                <a:latin typeface="Roboto"/>
                <a:ea typeface="Roboto"/>
                <a:cs typeface="Roboto"/>
                <a:sym typeface="Roboto"/>
              </a:endParaRPr>
            </a:p>
          </p:txBody>
        </p:sp>
        <p:sp>
          <p:nvSpPr>
            <p:cNvPr id="150" name="Google Shape;150;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Competition</a:t>
              </a:r>
              <a:endParaRPr sz="1000">
                <a:solidFill>
                  <a:schemeClr val="dk1"/>
                </a:solidFill>
                <a:latin typeface="Quattrocento Sans"/>
                <a:ea typeface="Quattrocento Sans"/>
                <a:cs typeface="Quattrocento Sans"/>
                <a:sym typeface="Quattrocento Sans"/>
              </a:endParaRPr>
            </a:p>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Market Saturation</a:t>
              </a:r>
              <a:endParaRPr sz="1000">
                <a:solidFill>
                  <a:schemeClr val="dk1"/>
                </a:solidFill>
                <a:latin typeface="Quattrocento Sans"/>
                <a:ea typeface="Quattrocento Sans"/>
                <a:cs typeface="Quattrocento Sans"/>
                <a:sym typeface="Quattrocento Sans"/>
              </a:endParaRPr>
            </a:p>
          </p:txBody>
        </p:sp>
      </p:grpSp>
      <p:grpSp>
        <p:nvGrpSpPr>
          <p:cNvPr id="151" name="Google Shape;151;p19"/>
          <p:cNvGrpSpPr/>
          <p:nvPr/>
        </p:nvGrpSpPr>
        <p:grpSpPr>
          <a:xfrm>
            <a:off x="923928" y="2893899"/>
            <a:ext cx="7296136" cy="819497"/>
            <a:chOff x="1593000" y="2322568"/>
            <a:chExt cx="5957975" cy="643500"/>
          </a:xfrm>
        </p:grpSpPr>
        <p:sp>
          <p:nvSpPr>
            <p:cNvPr id="152" name="Google Shape;152;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2283025" y="2322575"/>
              <a:ext cx="1844400" cy="642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rot="-5400000">
              <a:off x="3501574" y="1934671"/>
              <a:ext cx="643356" cy="1419149"/>
            </a:xfrm>
            <a:prstGeom prst="flowChartOffpageConnector">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Quattrocento Sans"/>
                  <a:ea typeface="Quattrocento Sans"/>
                  <a:cs typeface="Quattrocento Sans"/>
                  <a:sym typeface="Quattrocento Sans"/>
                </a:rPr>
                <a:t>Opportunities</a:t>
              </a:r>
              <a:endParaRPr b="1" sz="1000">
                <a:solidFill>
                  <a:srgbClr val="FFFFFF"/>
                </a:solidFill>
                <a:latin typeface="Quattrocento Sans"/>
                <a:ea typeface="Quattrocento Sans"/>
                <a:cs typeface="Quattrocento Sans"/>
                <a:sym typeface="Quattrocento Sans"/>
              </a:endParaRPr>
            </a:p>
          </p:txBody>
        </p:sp>
        <p:sp>
          <p:nvSpPr>
            <p:cNvPr id="156" name="Google Shape;156;p19"/>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593000" y="2322575"/>
              <a:ext cx="690000" cy="642600"/>
            </a:xfrm>
            <a:prstGeom prst="rect">
              <a:avLst/>
            </a:prstGeom>
            <a:solidFill>
              <a:srgbClr val="132D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03</a:t>
              </a:r>
              <a:endParaRPr b="1" sz="2600">
                <a:solidFill>
                  <a:srgbClr val="FFFFFF"/>
                </a:solidFill>
                <a:latin typeface="Roboto"/>
                <a:ea typeface="Roboto"/>
                <a:cs typeface="Roboto"/>
                <a:sym typeface="Roboto"/>
              </a:endParaRPr>
            </a:p>
          </p:txBody>
        </p:sp>
        <p:sp>
          <p:nvSpPr>
            <p:cNvPr id="158" name="Google Shape;158;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Educational Content</a:t>
              </a:r>
              <a:endParaRPr sz="1000">
                <a:solidFill>
                  <a:schemeClr val="dk1"/>
                </a:solidFill>
                <a:latin typeface="Quattrocento Sans"/>
                <a:ea typeface="Quattrocento Sans"/>
                <a:cs typeface="Quattrocento Sans"/>
                <a:sym typeface="Quattrocento Sans"/>
              </a:endParaRPr>
            </a:p>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Solar Powered Battery</a:t>
              </a:r>
              <a:endParaRPr sz="1000">
                <a:solidFill>
                  <a:schemeClr val="dk1"/>
                </a:solidFill>
                <a:latin typeface="Quattrocento Sans"/>
                <a:ea typeface="Quattrocento Sans"/>
                <a:cs typeface="Quattrocento Sans"/>
                <a:sym typeface="Quattrocento Sans"/>
              </a:endParaRPr>
            </a:p>
          </p:txBody>
        </p:sp>
      </p:grpSp>
      <p:grpSp>
        <p:nvGrpSpPr>
          <p:cNvPr id="159" name="Google Shape;159;p19"/>
          <p:cNvGrpSpPr/>
          <p:nvPr/>
        </p:nvGrpSpPr>
        <p:grpSpPr>
          <a:xfrm>
            <a:off x="923928" y="2059904"/>
            <a:ext cx="7296136" cy="819497"/>
            <a:chOff x="1593000" y="2322568"/>
            <a:chExt cx="5957975" cy="643500"/>
          </a:xfrm>
        </p:grpSpPr>
        <p:sp>
          <p:nvSpPr>
            <p:cNvPr id="160" name="Google Shape;160;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2283025" y="2322575"/>
              <a:ext cx="1844400" cy="6426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rot="-5400000">
              <a:off x="3501574" y="1934671"/>
              <a:ext cx="643356" cy="1419149"/>
            </a:xfrm>
            <a:prstGeom prst="flowChartOffpageConnector">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Quattrocento Sans"/>
                  <a:ea typeface="Quattrocento Sans"/>
                  <a:cs typeface="Quattrocento Sans"/>
                  <a:sym typeface="Quattrocento Sans"/>
                </a:rPr>
                <a:t>Weaknesses</a:t>
              </a:r>
              <a:endParaRPr b="1" sz="1000">
                <a:solidFill>
                  <a:srgbClr val="FFFFFF"/>
                </a:solidFill>
                <a:latin typeface="Quattrocento Sans"/>
                <a:ea typeface="Quattrocento Sans"/>
                <a:cs typeface="Quattrocento Sans"/>
                <a:sym typeface="Quattrocento Sans"/>
              </a:endParaRPr>
            </a:p>
          </p:txBody>
        </p:sp>
        <p:sp>
          <p:nvSpPr>
            <p:cNvPr id="164" name="Google Shape;164;p19"/>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1593000" y="2322575"/>
              <a:ext cx="690000" cy="642600"/>
            </a:xfrm>
            <a:prstGeom prst="rect">
              <a:avLst/>
            </a:prstGeom>
            <a:solidFill>
              <a:srgbClr val="132D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02</a:t>
              </a:r>
              <a:endParaRPr b="1" sz="2600">
                <a:solidFill>
                  <a:srgbClr val="FFFFFF"/>
                </a:solidFill>
                <a:latin typeface="Roboto"/>
                <a:ea typeface="Roboto"/>
                <a:cs typeface="Roboto"/>
                <a:sym typeface="Roboto"/>
              </a:endParaRPr>
            </a:p>
          </p:txBody>
        </p:sp>
        <p:sp>
          <p:nvSpPr>
            <p:cNvPr id="166" name="Google Shape;166;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Bluetooth Limitation</a:t>
              </a:r>
              <a:endParaRPr sz="1000">
                <a:solidFill>
                  <a:schemeClr val="dk1"/>
                </a:solidFill>
                <a:latin typeface="Quattrocento Sans"/>
                <a:ea typeface="Quattrocento Sans"/>
                <a:cs typeface="Quattrocento Sans"/>
                <a:sym typeface="Quattrocento Sans"/>
              </a:endParaRPr>
            </a:p>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Dependence on Technology</a:t>
              </a:r>
              <a:endParaRPr sz="1000">
                <a:solidFill>
                  <a:schemeClr val="dk1"/>
                </a:solidFill>
                <a:latin typeface="Quattrocento Sans"/>
                <a:ea typeface="Quattrocento Sans"/>
                <a:cs typeface="Quattrocento Sans"/>
                <a:sym typeface="Quattrocento Sans"/>
              </a:endParaRPr>
            </a:p>
          </p:txBody>
        </p:sp>
      </p:grpSp>
      <p:grpSp>
        <p:nvGrpSpPr>
          <p:cNvPr id="167" name="Google Shape;167;p19"/>
          <p:cNvGrpSpPr/>
          <p:nvPr/>
        </p:nvGrpSpPr>
        <p:grpSpPr>
          <a:xfrm>
            <a:off x="923928" y="1225951"/>
            <a:ext cx="7296136" cy="819497"/>
            <a:chOff x="1593000" y="2322568"/>
            <a:chExt cx="5957975" cy="643500"/>
          </a:xfrm>
        </p:grpSpPr>
        <p:sp>
          <p:nvSpPr>
            <p:cNvPr id="168" name="Google Shape;168;p1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2283025" y="2322575"/>
              <a:ext cx="1844400" cy="6426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Quattrocento Sans"/>
                  <a:ea typeface="Quattrocento Sans"/>
                  <a:cs typeface="Quattrocento Sans"/>
                  <a:sym typeface="Quattrocento Sans"/>
                </a:rPr>
                <a:t>Strengths</a:t>
              </a:r>
              <a:endParaRPr b="1" sz="1000">
                <a:solidFill>
                  <a:srgbClr val="FFFFFF"/>
                </a:solidFill>
                <a:latin typeface="Quattrocento Sans"/>
                <a:ea typeface="Quattrocento Sans"/>
                <a:cs typeface="Quattrocento Sans"/>
                <a:sym typeface="Quattrocento Sans"/>
              </a:endParaRPr>
            </a:p>
          </p:txBody>
        </p:sp>
        <p:sp>
          <p:nvSpPr>
            <p:cNvPr id="171" name="Google Shape;171;p19"/>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1593000" y="2322575"/>
              <a:ext cx="690000" cy="642600"/>
            </a:xfrm>
            <a:prstGeom prst="rect">
              <a:avLst/>
            </a:prstGeom>
            <a:solidFill>
              <a:srgbClr val="132D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01</a:t>
              </a:r>
              <a:endParaRPr b="1" sz="2600">
                <a:solidFill>
                  <a:srgbClr val="FFFFFF"/>
                </a:solidFill>
                <a:latin typeface="Roboto"/>
                <a:ea typeface="Roboto"/>
                <a:cs typeface="Roboto"/>
                <a:sym typeface="Roboto"/>
              </a:endParaRPr>
            </a:p>
          </p:txBody>
        </p:sp>
        <p:sp>
          <p:nvSpPr>
            <p:cNvPr id="173" name="Google Shape;173;p1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Comprehensive</a:t>
              </a:r>
              <a:r>
                <a:rPr lang="en" sz="1000">
                  <a:solidFill>
                    <a:schemeClr val="dk1"/>
                  </a:solidFill>
                  <a:latin typeface="Quattrocento Sans"/>
                  <a:ea typeface="Quattrocento Sans"/>
                  <a:cs typeface="Quattrocento Sans"/>
                  <a:sym typeface="Quattrocento Sans"/>
                </a:rPr>
                <a:t> Data Analysis</a:t>
              </a:r>
              <a:endParaRPr sz="1000">
                <a:solidFill>
                  <a:schemeClr val="dk1"/>
                </a:solidFill>
                <a:latin typeface="Quattrocento Sans"/>
                <a:ea typeface="Quattrocento Sans"/>
                <a:cs typeface="Quattrocento Sans"/>
                <a:sym typeface="Quattrocento Sans"/>
              </a:endParaRPr>
            </a:p>
            <a:p>
              <a:pPr indent="-292100" lvl="0" marL="457200" rtl="0" algn="l">
                <a:lnSpc>
                  <a:spcPct val="115000"/>
                </a:lnSpc>
                <a:spcBef>
                  <a:spcPts val="0"/>
                </a:spcBef>
                <a:spcAft>
                  <a:spcPts val="0"/>
                </a:spcAft>
                <a:buClr>
                  <a:schemeClr val="dk1"/>
                </a:buClr>
                <a:buSzPts val="1000"/>
                <a:buFont typeface="Quattrocento Sans"/>
                <a:buChar char="●"/>
              </a:pPr>
              <a:r>
                <a:rPr lang="en" sz="1000">
                  <a:solidFill>
                    <a:schemeClr val="dk1"/>
                  </a:solidFill>
                  <a:latin typeface="Quattrocento Sans"/>
                  <a:ea typeface="Quattrocento Sans"/>
                  <a:cs typeface="Quattrocento Sans"/>
                  <a:sym typeface="Quattrocento Sans"/>
                </a:rPr>
                <a:t>Reusability</a:t>
              </a:r>
              <a:endParaRPr sz="1000">
                <a:solidFill>
                  <a:schemeClr val="dk1"/>
                </a:solidFill>
                <a:latin typeface="Quattrocento Sans"/>
                <a:ea typeface="Quattrocento Sans"/>
                <a:cs typeface="Quattrocento Sans"/>
                <a:sym typeface="Quattrocento Sans"/>
              </a:endParaRPr>
            </a:p>
          </p:txBody>
        </p:sp>
        <p:sp>
          <p:nvSpPr>
            <p:cNvPr id="174" name="Google Shape;174;p19"/>
            <p:cNvSpPr/>
            <p:nvPr/>
          </p:nvSpPr>
          <p:spPr>
            <a:xfrm rot="-5400000">
              <a:off x="3501574" y="1934671"/>
              <a:ext cx="643356" cy="1419149"/>
            </a:xfrm>
            <a:prstGeom prst="flowChartOffpageConnector">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 name="Google Shape;175;p19"/>
          <p:cNvPicPr preferRelativeResize="0"/>
          <p:nvPr/>
        </p:nvPicPr>
        <p:blipFill>
          <a:blip r:embed="rId3">
            <a:alphaModFix/>
          </a:blip>
          <a:stretch>
            <a:fillRect/>
          </a:stretch>
        </p:blipFill>
        <p:spPr>
          <a:xfrm>
            <a:off x="947875" y="1961098"/>
            <a:ext cx="63875" cy="84302"/>
          </a:xfrm>
          <a:prstGeom prst="rect">
            <a:avLst/>
          </a:prstGeom>
          <a:noFill/>
          <a:ln>
            <a:noFill/>
          </a:ln>
        </p:spPr>
      </p:pic>
      <p:pic>
        <p:nvPicPr>
          <p:cNvPr id="176" name="Google Shape;176;p19"/>
          <p:cNvPicPr preferRelativeResize="0"/>
          <p:nvPr/>
        </p:nvPicPr>
        <p:blipFill>
          <a:blip r:embed="rId4">
            <a:alphaModFix/>
          </a:blip>
          <a:stretch>
            <a:fillRect/>
          </a:stretch>
        </p:blipFill>
        <p:spPr>
          <a:xfrm>
            <a:off x="4405100" y="4095450"/>
            <a:ext cx="63875" cy="8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p:nvPr/>
        </p:nvSpPr>
        <p:spPr>
          <a:xfrm>
            <a:off x="0" y="0"/>
            <a:ext cx="9144000" cy="669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latin typeface="Quattrocento Sans"/>
                <a:ea typeface="Quattrocento Sans"/>
                <a:cs typeface="Quattrocento Sans"/>
                <a:sym typeface="Quattrocento Sans"/>
              </a:rPr>
              <a:t>Opportunity</a:t>
            </a:r>
            <a:r>
              <a:rPr b="1" lang="en" sz="2000">
                <a:solidFill>
                  <a:srgbClr val="FFFFFF"/>
                </a:solidFill>
                <a:latin typeface="Quattrocento Sans"/>
                <a:ea typeface="Quattrocento Sans"/>
                <a:cs typeface="Quattrocento Sans"/>
                <a:sym typeface="Quattrocento Sans"/>
              </a:rPr>
              <a:t> </a:t>
            </a:r>
            <a:r>
              <a:rPr b="1" lang="en" sz="2000">
                <a:solidFill>
                  <a:srgbClr val="FFFFFF"/>
                </a:solidFill>
                <a:latin typeface="Quattrocento Sans"/>
                <a:ea typeface="Quattrocento Sans"/>
                <a:cs typeface="Quattrocento Sans"/>
                <a:sym typeface="Quattrocento Sans"/>
              </a:rPr>
              <a:t>Assessment</a:t>
            </a:r>
            <a:endParaRPr b="1" i="0" sz="2000" u="none" cap="none" strike="noStrike">
              <a:solidFill>
                <a:srgbClr val="FFFFFF"/>
              </a:solidFill>
              <a:latin typeface="Quattrocento Sans"/>
              <a:ea typeface="Quattrocento Sans"/>
              <a:cs typeface="Quattrocento Sans"/>
              <a:sym typeface="Quattrocento Sans"/>
            </a:endParaRPr>
          </a:p>
        </p:txBody>
      </p:sp>
      <p:pic>
        <p:nvPicPr>
          <p:cNvPr id="182" name="Google Shape;182;p20" title="Points scored"/>
          <p:cNvPicPr preferRelativeResize="0"/>
          <p:nvPr/>
        </p:nvPicPr>
        <p:blipFill>
          <a:blip r:embed="rId4">
            <a:alphaModFix/>
          </a:blip>
          <a:stretch>
            <a:fillRect/>
          </a:stretch>
        </p:blipFill>
        <p:spPr>
          <a:xfrm>
            <a:off x="1641963" y="934825"/>
            <a:ext cx="5860074" cy="3615575"/>
          </a:xfrm>
          <a:prstGeom prst="rect">
            <a:avLst/>
          </a:prstGeom>
          <a:noFill/>
          <a:ln cap="flat" cmpd="sng" w="25400">
            <a:solidFill>
              <a:schemeClr val="dk1"/>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1"/>
          <p:cNvSpPr/>
          <p:nvPr/>
        </p:nvSpPr>
        <p:spPr>
          <a:xfrm>
            <a:off x="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1"/>
          <p:cNvSpPr txBox="1"/>
          <p:nvPr>
            <p:ph type="title"/>
          </p:nvPr>
        </p:nvSpPr>
        <p:spPr>
          <a:xfrm>
            <a:off x="4200" y="445025"/>
            <a:ext cx="4572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Quattrocento Sans"/>
                <a:ea typeface="Quattrocento Sans"/>
                <a:cs typeface="Quattrocento Sans"/>
                <a:sym typeface="Quattrocento Sans"/>
              </a:rPr>
              <a:t>Strategic Positioning</a:t>
            </a:r>
            <a:endParaRPr b="1">
              <a:solidFill>
                <a:schemeClr val="lt1"/>
              </a:solidFill>
              <a:latin typeface="Quattrocento Sans"/>
              <a:ea typeface="Quattrocento Sans"/>
              <a:cs typeface="Quattrocento Sans"/>
              <a:sym typeface="Quattrocento Sans"/>
            </a:endParaRPr>
          </a:p>
        </p:txBody>
      </p:sp>
      <p:sp>
        <p:nvSpPr>
          <p:cNvPr id="189" name="Google Shape;189;p21"/>
          <p:cNvSpPr txBox="1"/>
          <p:nvPr/>
        </p:nvSpPr>
        <p:spPr>
          <a:xfrm>
            <a:off x="108750" y="1295400"/>
            <a:ext cx="4354500" cy="384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lt1"/>
                </a:solidFill>
                <a:latin typeface="Quattrocento Sans"/>
                <a:ea typeface="Quattrocento Sans"/>
                <a:cs typeface="Quattrocento Sans"/>
                <a:sym typeface="Quattrocento Sans"/>
              </a:rPr>
              <a:t>Competitors: </a:t>
            </a:r>
            <a:r>
              <a:rPr lang="en">
                <a:solidFill>
                  <a:schemeClr val="lt1"/>
                </a:solidFill>
                <a:latin typeface="Quattrocento Sans"/>
                <a:ea typeface="Quattrocento Sans"/>
                <a:cs typeface="Quattrocento Sans"/>
                <a:sym typeface="Quattrocento Sans"/>
              </a:rPr>
              <a:t>Aqua Growth</a:t>
            </a:r>
            <a:r>
              <a:rPr lang="en">
                <a:solidFill>
                  <a:schemeClr val="lt1"/>
                </a:solidFill>
                <a:latin typeface="Quattrocento Sans"/>
                <a:ea typeface="Quattrocento Sans"/>
                <a:cs typeface="Quattrocento Sans"/>
                <a:sym typeface="Quattrocento Sans"/>
              </a:rPr>
              <a:t> competes with notable competitors such as Netro, Rachio, Sun Joe, and Diivoo in the plant sensor device market.</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rPr b="1" lang="en">
                <a:solidFill>
                  <a:schemeClr val="lt1"/>
                </a:solidFill>
                <a:latin typeface="Quattrocento Sans"/>
                <a:ea typeface="Quattrocento Sans"/>
                <a:cs typeface="Quattrocento Sans"/>
                <a:sym typeface="Quattrocento Sans"/>
              </a:rPr>
              <a:t>What separates us from our competitors…</a:t>
            </a:r>
            <a:endParaRPr b="1">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Complete set of sensors (Temperature, Humidity, Moisture, and Sunlight Sensors) </a:t>
            </a:r>
            <a:endParaRPr>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Focus on reusability</a:t>
            </a:r>
            <a:endParaRPr>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Extended battery life</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rPr b="1" lang="en">
                <a:solidFill>
                  <a:schemeClr val="lt1"/>
                </a:solidFill>
                <a:latin typeface="Quattrocento Sans"/>
                <a:ea typeface="Quattrocento Sans"/>
                <a:cs typeface="Quattrocento Sans"/>
                <a:sym typeface="Quattrocento Sans"/>
              </a:rPr>
              <a:t>Potential Challenges</a:t>
            </a:r>
            <a:endParaRPr b="1">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Bluetooth support</a:t>
            </a:r>
            <a:endParaRPr>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Data accuracy</a:t>
            </a:r>
            <a:endParaRPr>
              <a:solidFill>
                <a:schemeClr val="lt1"/>
              </a:solidFill>
              <a:latin typeface="Quattrocento Sans"/>
              <a:ea typeface="Quattrocento Sans"/>
              <a:cs typeface="Quattrocento Sans"/>
              <a:sym typeface="Quattrocento Sans"/>
            </a:endParaRPr>
          </a:p>
          <a:p>
            <a:pPr indent="-317500" lvl="0" marL="457200" rtl="0" algn="just">
              <a:spcBef>
                <a:spcPts val="0"/>
              </a:spcBef>
              <a:spcAft>
                <a:spcPts val="0"/>
              </a:spcAft>
              <a:buClr>
                <a:schemeClr val="lt1"/>
              </a:buClr>
              <a:buSzPts val="1400"/>
              <a:buFont typeface="Quattrocento Sans"/>
              <a:buChar char="●"/>
            </a:pPr>
            <a:r>
              <a:rPr lang="en">
                <a:solidFill>
                  <a:schemeClr val="lt1"/>
                </a:solidFill>
                <a:latin typeface="Quattrocento Sans"/>
                <a:ea typeface="Quattrocento Sans"/>
                <a:cs typeface="Quattrocento Sans"/>
                <a:sym typeface="Quattrocento Sans"/>
              </a:rPr>
              <a:t>Unlimited plant profiles</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p:txBody>
      </p:sp>
      <p:pic>
        <p:nvPicPr>
          <p:cNvPr id="190" name="Google Shape;190;p21"/>
          <p:cNvPicPr preferRelativeResize="0"/>
          <p:nvPr/>
        </p:nvPicPr>
        <p:blipFill>
          <a:blip r:embed="rId4">
            <a:alphaModFix/>
          </a:blip>
          <a:stretch>
            <a:fillRect/>
          </a:stretch>
        </p:blipFill>
        <p:spPr>
          <a:xfrm>
            <a:off x="5170652" y="562700"/>
            <a:ext cx="3719398" cy="604775"/>
          </a:xfrm>
          <a:prstGeom prst="rect">
            <a:avLst/>
          </a:prstGeom>
          <a:noFill/>
          <a:ln>
            <a:noFill/>
          </a:ln>
        </p:spPr>
      </p:pic>
      <p:pic>
        <p:nvPicPr>
          <p:cNvPr id="191" name="Google Shape;191;p21"/>
          <p:cNvPicPr preferRelativeResize="0"/>
          <p:nvPr/>
        </p:nvPicPr>
        <p:blipFill>
          <a:blip r:embed="rId5">
            <a:alphaModFix/>
          </a:blip>
          <a:stretch>
            <a:fillRect/>
          </a:stretch>
        </p:blipFill>
        <p:spPr>
          <a:xfrm>
            <a:off x="5507750" y="1585975"/>
            <a:ext cx="3045200" cy="839573"/>
          </a:xfrm>
          <a:prstGeom prst="rect">
            <a:avLst/>
          </a:prstGeom>
          <a:noFill/>
          <a:ln>
            <a:noFill/>
          </a:ln>
        </p:spPr>
      </p:pic>
      <p:pic>
        <p:nvPicPr>
          <p:cNvPr id="192" name="Google Shape;192;p21"/>
          <p:cNvPicPr preferRelativeResize="0"/>
          <p:nvPr/>
        </p:nvPicPr>
        <p:blipFill>
          <a:blip r:embed="rId6">
            <a:alphaModFix/>
          </a:blip>
          <a:stretch>
            <a:fillRect/>
          </a:stretch>
        </p:blipFill>
        <p:spPr>
          <a:xfrm>
            <a:off x="5579387" y="2766600"/>
            <a:ext cx="2901926" cy="1262101"/>
          </a:xfrm>
          <a:prstGeom prst="rect">
            <a:avLst/>
          </a:prstGeom>
          <a:noFill/>
          <a:ln>
            <a:noFill/>
          </a:ln>
        </p:spPr>
      </p:pic>
      <p:pic>
        <p:nvPicPr>
          <p:cNvPr id="193" name="Google Shape;193;p21"/>
          <p:cNvPicPr preferRelativeResize="0"/>
          <p:nvPr/>
        </p:nvPicPr>
        <p:blipFill>
          <a:blip r:embed="rId7">
            <a:alphaModFix/>
          </a:blip>
          <a:stretch>
            <a:fillRect/>
          </a:stretch>
        </p:blipFill>
        <p:spPr>
          <a:xfrm>
            <a:off x="4898150" y="3960400"/>
            <a:ext cx="4264400" cy="106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